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embeddedFontLst>
    <p:embeddedFont>
      <p:font typeface="Cambria Math" panose="02040503050406030204" pitchFamily="18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w8HmZfIuneQk9EFAEnEr1JOw6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f7bc9c633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3f7bc9c633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3f7bc9c633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33f7bc9c633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>
          <a:extLst>
            <a:ext uri="{FF2B5EF4-FFF2-40B4-BE49-F238E27FC236}">
              <a16:creationId xmlns:a16="http://schemas.microsoft.com/office/drawing/2014/main" id="{003EADDC-87FD-384E-CF01-1A26F9C1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:notes">
            <a:extLst>
              <a:ext uri="{FF2B5EF4-FFF2-40B4-BE49-F238E27FC236}">
                <a16:creationId xmlns:a16="http://schemas.microsoft.com/office/drawing/2014/main" id="{A75AAD76-A331-AFC1-8690-A4391D098B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1:notes">
            <a:extLst>
              <a:ext uri="{FF2B5EF4-FFF2-40B4-BE49-F238E27FC236}">
                <a16:creationId xmlns:a16="http://schemas.microsoft.com/office/drawing/2014/main" id="{7F6845DE-B483-AFAB-02C7-731D2F0A64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6955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3f7bc9c633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33f7bc9c633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3f7bc9c633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33f7bc9c633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3f7bc9c633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33f7bc9c633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3f7bc9c633_0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3f7bc9c633_0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3f7bc9c633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33f7bc9c633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3f7bc9c6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3f7bc9c6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3f7bc9c633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33f7bc9c633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5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5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6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6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6105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8305157" y="5903933"/>
            <a:ext cx="31224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8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Andreas Piiri</a:t>
            </a:r>
            <a:endParaRPr sz="2800" dirty="0">
              <a:solidFill>
                <a:srgbClr val="3A3838"/>
              </a:solidFill>
              <a:latin typeface="Cambria Math"/>
              <a:ea typeface="Cambria Math"/>
              <a:cs typeface="Cambria Math"/>
              <a:sym typeface="Cambria Math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3A3838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1250346" y="3774559"/>
            <a:ext cx="829292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000" b="0" i="0" u="none" strike="noStrike" cap="none" dirty="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Inglise keel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2800" b="1" i="0" u="none" strike="noStrike" cap="none" dirty="0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„Ajavormid“</a:t>
            </a:r>
            <a:endParaRPr sz="2800" b="1" i="0" u="none" strike="noStrike" cap="none" dirty="0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3f7bc9c633_0_16"/>
          <p:cNvSpPr txBox="1">
            <a:spLocks noGrp="1"/>
          </p:cNvSpPr>
          <p:nvPr>
            <p:ph type="title"/>
          </p:nvPr>
        </p:nvSpPr>
        <p:spPr>
          <a:xfrm>
            <a:off x="116282" y="-259103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Has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she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ever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visited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Paris?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g33f7bc9c633_0_16"/>
          <p:cNvSpPr txBox="1"/>
          <p:nvPr/>
        </p:nvSpPr>
        <p:spPr>
          <a:xfrm>
            <a:off x="392812" y="5625008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perfect continuous</a:t>
            </a:r>
            <a:endParaRPr sz="3200" b="1"/>
          </a:p>
        </p:txBody>
      </p:sp>
      <p:sp>
        <p:nvSpPr>
          <p:cNvPr id="167" name="Google Shape;167;g33f7bc9c633_0_16"/>
          <p:cNvSpPr txBox="1"/>
          <p:nvPr/>
        </p:nvSpPr>
        <p:spPr>
          <a:xfrm>
            <a:off x="8221682" y="5569059"/>
            <a:ext cx="3693900" cy="13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perfect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8" name="Google Shape;168;g33f7bc9c633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0453" y="1731749"/>
            <a:ext cx="1362800" cy="383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g33f7bc9c633_0_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6627" y="1960978"/>
            <a:ext cx="1503125" cy="376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3f7bc9c633_0_32"/>
          <p:cNvSpPr txBox="1">
            <a:spLocks noGrp="1"/>
          </p:cNvSpPr>
          <p:nvPr>
            <p:ph type="title"/>
          </p:nvPr>
        </p:nvSpPr>
        <p:spPr>
          <a:xfrm>
            <a:off x="116282" y="-286552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I hurt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my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leg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, so I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down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.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g33f7bc9c633_0_32"/>
          <p:cNvSpPr txBox="1"/>
          <p:nvPr/>
        </p:nvSpPr>
        <p:spPr>
          <a:xfrm>
            <a:off x="392812" y="577118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simple</a:t>
            </a:r>
            <a:endParaRPr sz="3200" b="1"/>
          </a:p>
        </p:txBody>
      </p:sp>
      <p:sp>
        <p:nvSpPr>
          <p:cNvPr id="176" name="Google Shape;176;g33f7bc9c633_0_32"/>
          <p:cNvSpPr txBox="1"/>
          <p:nvPr/>
        </p:nvSpPr>
        <p:spPr>
          <a:xfrm>
            <a:off x="8221682" y="5723184"/>
            <a:ext cx="3693900" cy="13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perfect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g33f7bc9c633_0_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0453" y="1731749"/>
            <a:ext cx="1362800" cy="383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g33f7bc9c633_0_3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6627" y="1960978"/>
            <a:ext cx="1503125" cy="376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>
          <a:extLst>
            <a:ext uri="{FF2B5EF4-FFF2-40B4-BE49-F238E27FC236}">
              <a16:creationId xmlns:a16="http://schemas.microsoft.com/office/drawing/2014/main" id="{E611558D-5C30-B54D-1191-4F90CD3E8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21">
            <a:extLst>
              <a:ext uri="{FF2B5EF4-FFF2-40B4-BE49-F238E27FC236}">
                <a16:creationId xmlns:a16="http://schemas.microsoft.com/office/drawing/2014/main" id="{D73EBB59-8920-E930-4F20-F8269CD38F72}"/>
              </a:ext>
            </a:extLst>
          </p:cNvPr>
          <p:cNvGrpSpPr/>
          <p:nvPr/>
        </p:nvGrpSpPr>
        <p:grpSpPr>
          <a:xfrm>
            <a:off x="2278602" y="1152558"/>
            <a:ext cx="1774181" cy="4789454"/>
            <a:chOff x="1392599" y="1588242"/>
            <a:chExt cx="1699738" cy="5136596"/>
          </a:xfrm>
        </p:grpSpPr>
        <p:sp>
          <p:nvSpPr>
            <p:cNvPr id="133" name="Google Shape;133;p21">
              <a:extLst>
                <a:ext uri="{FF2B5EF4-FFF2-40B4-BE49-F238E27FC236}">
                  <a16:creationId xmlns:a16="http://schemas.microsoft.com/office/drawing/2014/main" id="{7BF8A2E4-670C-2094-79E3-EFAA898D3968}"/>
                </a:ext>
              </a:extLst>
            </p:cNvPr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21">
              <a:extLst>
                <a:ext uri="{FF2B5EF4-FFF2-40B4-BE49-F238E27FC236}">
                  <a16:creationId xmlns:a16="http://schemas.microsoft.com/office/drawing/2014/main" id="{23BE6A37-2BB6-70B3-20A6-238F450529F5}"/>
                </a:ext>
              </a:extLst>
            </p:cNvPr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21">
              <a:extLst>
                <a:ext uri="{FF2B5EF4-FFF2-40B4-BE49-F238E27FC236}">
                  <a16:creationId xmlns:a16="http://schemas.microsoft.com/office/drawing/2014/main" id="{D7CE2A05-178E-88DF-D051-D1AD5B52C7BB}"/>
                </a:ext>
              </a:extLst>
            </p:cNvPr>
            <p:cNvSpPr/>
            <p:nvPr/>
          </p:nvSpPr>
          <p:spPr>
            <a:xfrm rot="-1080000">
              <a:off x="1847912" y="4912207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21">
              <a:extLst>
                <a:ext uri="{FF2B5EF4-FFF2-40B4-BE49-F238E27FC236}">
                  <a16:creationId xmlns:a16="http://schemas.microsoft.com/office/drawing/2014/main" id="{E6A4F7FC-D742-8C6E-AB94-D59CB277EC13}"/>
                </a:ext>
              </a:extLst>
            </p:cNvPr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1">
              <a:extLst>
                <a:ext uri="{FF2B5EF4-FFF2-40B4-BE49-F238E27FC236}">
                  <a16:creationId xmlns:a16="http://schemas.microsoft.com/office/drawing/2014/main" id="{11997798-76BE-32D2-D85F-A24D1C811AC4}"/>
                </a:ext>
              </a:extLst>
            </p:cNvPr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1">
              <a:extLst>
                <a:ext uri="{FF2B5EF4-FFF2-40B4-BE49-F238E27FC236}">
                  <a16:creationId xmlns:a16="http://schemas.microsoft.com/office/drawing/2014/main" id="{52ACDF1C-5F76-4DBE-81EC-73D4B6FA4A14}"/>
                </a:ext>
              </a:extLst>
            </p:cNvPr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1">
              <a:extLst>
                <a:ext uri="{FF2B5EF4-FFF2-40B4-BE49-F238E27FC236}">
                  <a16:creationId xmlns:a16="http://schemas.microsoft.com/office/drawing/2014/main" id="{B9D1B752-D5AD-8DF9-EF92-9895BD9EA09B}"/>
                </a:ext>
              </a:extLst>
            </p:cNvPr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21">
              <a:extLst>
                <a:ext uri="{FF2B5EF4-FFF2-40B4-BE49-F238E27FC236}">
                  <a16:creationId xmlns:a16="http://schemas.microsoft.com/office/drawing/2014/main" id="{81350F86-C7EC-7C52-B852-273C8A2A535B}"/>
                </a:ext>
              </a:extLst>
            </p:cNvPr>
            <p:cNvSpPr/>
            <p:nvPr/>
          </p:nvSpPr>
          <p:spPr>
            <a:xfrm rot="-861878">
              <a:off x="2268724" y="3102479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21">
              <a:extLst>
                <a:ext uri="{FF2B5EF4-FFF2-40B4-BE49-F238E27FC236}">
                  <a16:creationId xmlns:a16="http://schemas.microsoft.com/office/drawing/2014/main" id="{9324315C-20C4-D0DF-53D0-61C1FFFE4ECE}"/>
                </a:ext>
              </a:extLst>
            </p:cNvPr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21">
            <a:extLst>
              <a:ext uri="{FF2B5EF4-FFF2-40B4-BE49-F238E27FC236}">
                <a16:creationId xmlns:a16="http://schemas.microsoft.com/office/drawing/2014/main" id="{03352D81-178E-7B5E-BD95-D85B8212FD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04553" y="359284"/>
            <a:ext cx="5692938" cy="637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</a:pPr>
            <a:r>
              <a:rPr lang="et-EE" sz="8000" b="1">
                <a:latin typeface="Arial"/>
                <a:ea typeface="Arial"/>
                <a:cs typeface="Arial"/>
                <a:sym typeface="Arial"/>
              </a:rPr>
              <a:t>Keep those feet moving!</a:t>
            </a:r>
            <a:endParaRPr sz="8000" b="1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0702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 txBox="1">
            <a:spLocks noGrp="1"/>
          </p:cNvSpPr>
          <p:nvPr>
            <p:ph type="title"/>
          </p:nvPr>
        </p:nvSpPr>
        <p:spPr>
          <a:xfrm>
            <a:off x="196406" y="-323737"/>
            <a:ext cx="11799188" cy="217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Now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by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raising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leg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!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4" name="Google Shape;184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12697" y="1499203"/>
            <a:ext cx="3458655" cy="5193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4267" y="1499202"/>
            <a:ext cx="3458655" cy="5193761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2"/>
          <p:cNvSpPr txBox="1">
            <a:spLocks noGrp="1"/>
          </p:cNvSpPr>
          <p:nvPr>
            <p:ph type="title"/>
          </p:nvPr>
        </p:nvSpPr>
        <p:spPr>
          <a:xfrm>
            <a:off x="283120" y="4687500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Be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careful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there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might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be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t-EE" sz="2800" b="1" dirty="0">
                <a:latin typeface="Arial"/>
                <a:ea typeface="Arial"/>
                <a:cs typeface="Arial"/>
                <a:sym typeface="Arial"/>
              </a:rPr>
            </a:b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curveball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or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2800" b="1" dirty="0" err="1">
                <a:latin typeface="Arial"/>
                <a:ea typeface="Arial"/>
                <a:cs typeface="Arial"/>
                <a:sym typeface="Arial"/>
              </a:rPr>
              <a:t>two</a:t>
            </a:r>
            <a:r>
              <a:rPr lang="et-EE" sz="2800" b="1" dirty="0">
                <a:latin typeface="Arial"/>
                <a:ea typeface="Arial"/>
                <a:cs typeface="Arial"/>
                <a:sym typeface="Arial"/>
              </a:rPr>
              <a:t>!</a:t>
            </a:r>
            <a:endParaRPr sz="2800" b="1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3f7bc9c633_0_40"/>
          <p:cNvSpPr txBox="1">
            <a:spLocks noGrp="1"/>
          </p:cNvSpPr>
          <p:nvPr>
            <p:ph type="title"/>
          </p:nvPr>
        </p:nvSpPr>
        <p:spPr>
          <a:xfrm>
            <a:off x="99701" y="-323737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I’m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eating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right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now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maybe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later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..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g33f7bc9c633_0_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1804" y="1884947"/>
            <a:ext cx="2425642" cy="37628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g33f7bc9c633_0_4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6728" y="1884944"/>
            <a:ext cx="2425642" cy="3762862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g33f7bc9c633_0_40"/>
          <p:cNvSpPr txBox="1"/>
          <p:nvPr/>
        </p:nvSpPr>
        <p:spPr>
          <a:xfrm>
            <a:off x="392812" y="577118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simple</a:t>
            </a:r>
            <a:endParaRPr sz="3200" b="1"/>
          </a:p>
        </p:txBody>
      </p:sp>
      <p:sp>
        <p:nvSpPr>
          <p:cNvPr id="195" name="Google Shape;195;g33f7bc9c633_0_40"/>
          <p:cNvSpPr txBox="1"/>
          <p:nvPr/>
        </p:nvSpPr>
        <p:spPr>
          <a:xfrm>
            <a:off x="7910062" y="5625008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continuous</a:t>
            </a:r>
            <a:endParaRPr sz="32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3f7bc9c633_0_66"/>
          <p:cNvSpPr txBox="1">
            <a:spLocks noGrp="1"/>
          </p:cNvSpPr>
          <p:nvPr>
            <p:ph type="title"/>
          </p:nvPr>
        </p:nvSpPr>
        <p:spPr>
          <a:xfrm>
            <a:off x="196350" y="-287161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She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had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been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to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hospital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before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.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1" name="Google Shape;201;g33f7bc9c633_0_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44694" y="1988500"/>
            <a:ext cx="2437834" cy="36775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g33f7bc9c633_0_6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9618" y="1988498"/>
            <a:ext cx="2437834" cy="3677518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g33f7bc9c633_0_66"/>
          <p:cNvSpPr txBox="1"/>
          <p:nvPr/>
        </p:nvSpPr>
        <p:spPr>
          <a:xfrm>
            <a:off x="392812" y="577118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perfect</a:t>
            </a:r>
            <a:endParaRPr sz="3200" b="1"/>
          </a:p>
        </p:txBody>
      </p:sp>
      <p:sp>
        <p:nvSpPr>
          <p:cNvPr id="204" name="Google Shape;204;g33f7bc9c633_0_66"/>
          <p:cNvSpPr txBox="1"/>
          <p:nvPr/>
        </p:nvSpPr>
        <p:spPr>
          <a:xfrm>
            <a:off x="7472338" y="5625000"/>
            <a:ext cx="432685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100" b="1" dirty="0"/>
              <a:t>Present </a:t>
            </a:r>
            <a:r>
              <a:rPr lang="et-EE" sz="3100" b="1" dirty="0" err="1"/>
              <a:t>continuous</a:t>
            </a:r>
            <a:endParaRPr sz="31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3f7bc9c633_0_74"/>
          <p:cNvSpPr txBox="1">
            <a:spLocks noGrp="1"/>
          </p:cNvSpPr>
          <p:nvPr>
            <p:ph type="title"/>
          </p:nvPr>
        </p:nvSpPr>
        <p:spPr>
          <a:xfrm>
            <a:off x="196350" y="-457849"/>
            <a:ext cx="11799300" cy="217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They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had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been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collecting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data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.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g33f7bc9c633_0_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70450" y="1926446"/>
            <a:ext cx="2531066" cy="39456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g33f7bc9c633_0_7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5090" y="1926446"/>
            <a:ext cx="2591144" cy="3731841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g33f7bc9c633_0_74"/>
          <p:cNvSpPr txBox="1"/>
          <p:nvPr/>
        </p:nvSpPr>
        <p:spPr>
          <a:xfrm>
            <a:off x="12" y="5757608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perfect </a:t>
            </a:r>
            <a:endParaRPr sz="3200" b="1"/>
          </a:p>
        </p:txBody>
      </p:sp>
      <p:sp>
        <p:nvSpPr>
          <p:cNvPr id="213" name="Google Shape;213;g33f7bc9c633_0_74"/>
          <p:cNvSpPr txBox="1"/>
          <p:nvPr/>
        </p:nvSpPr>
        <p:spPr>
          <a:xfrm>
            <a:off x="8630712" y="587208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continuous</a:t>
            </a:r>
            <a:endParaRPr sz="3200" b="1"/>
          </a:p>
        </p:txBody>
      </p:sp>
      <p:pic>
        <p:nvPicPr>
          <p:cNvPr id="214" name="Google Shape;214;g33f7bc9c633_0_7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216650" y="1712651"/>
            <a:ext cx="1464566" cy="395545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g33f7bc9c633_0_74"/>
          <p:cNvSpPr txBox="1"/>
          <p:nvPr/>
        </p:nvSpPr>
        <p:spPr>
          <a:xfrm>
            <a:off x="4247312" y="5757608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t-EE" sz="3200" b="1" dirty="0" err="1">
                <a:solidFill>
                  <a:schemeClr val="dk1"/>
                </a:solidFill>
              </a:rPr>
              <a:t>Past</a:t>
            </a:r>
            <a:r>
              <a:rPr lang="et-EE" sz="3200" b="1" dirty="0">
                <a:solidFill>
                  <a:schemeClr val="dk1"/>
                </a:solidFill>
              </a:rPr>
              <a:t> </a:t>
            </a:r>
            <a:r>
              <a:rPr lang="et-EE" sz="3200" b="1" dirty="0" err="1">
                <a:solidFill>
                  <a:schemeClr val="dk1"/>
                </a:solidFill>
              </a:rPr>
              <a:t>perfect</a:t>
            </a:r>
            <a:r>
              <a:rPr lang="et-EE" sz="3200" b="1" dirty="0">
                <a:solidFill>
                  <a:schemeClr val="dk1"/>
                </a:solidFill>
              </a:rPr>
              <a:t> </a:t>
            </a:r>
            <a:r>
              <a:rPr lang="et-EE" sz="3200" b="1" dirty="0" err="1">
                <a:solidFill>
                  <a:schemeClr val="dk1"/>
                </a:solidFill>
              </a:rPr>
              <a:t>continuous</a:t>
            </a:r>
            <a:endParaRPr sz="32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3f7bc9c633_0_123"/>
          <p:cNvSpPr txBox="1">
            <a:spLocks noGrp="1"/>
          </p:cNvSpPr>
          <p:nvPr>
            <p:ph type="body" idx="1"/>
          </p:nvPr>
        </p:nvSpPr>
        <p:spPr>
          <a:xfrm>
            <a:off x="643128" y="2264537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Finish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by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jumping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as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high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can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!</a:t>
            </a:r>
            <a:endParaRPr sz="4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3f7bc9c633_0_128"/>
          <p:cNvSpPr/>
          <p:nvPr/>
        </p:nvSpPr>
        <p:spPr>
          <a:xfrm>
            <a:off x="-2388080" y="-375781"/>
            <a:ext cx="10980934" cy="12113190"/>
          </a:xfrm>
          <a:prstGeom prst="ellipse">
            <a:avLst/>
          </a:prstGeom>
          <a:solidFill>
            <a:srgbClr val="6FA8DC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g33f7bc9c633_0_128"/>
          <p:cNvSpPr txBox="1">
            <a:spLocks noGrp="1"/>
          </p:cNvSpPr>
          <p:nvPr>
            <p:ph type="body" idx="1"/>
          </p:nvPr>
        </p:nvSpPr>
        <p:spPr>
          <a:xfrm>
            <a:off x="570056" y="2001996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That’s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end of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our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X-Breik!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Hope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had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fun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!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g33f7bc9c633_0_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89800" y="152400"/>
            <a:ext cx="2849801" cy="284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9"/>
          <p:cNvSpPr txBox="1">
            <a:spLocks noGrp="1"/>
          </p:cNvSpPr>
          <p:nvPr>
            <p:ph type="title"/>
          </p:nvPr>
        </p:nvSpPr>
        <p:spPr>
          <a:xfrm>
            <a:off x="1605281" y="1320800"/>
            <a:ext cx="8605520" cy="409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8800" b="1">
                <a:latin typeface="Arial"/>
                <a:ea typeface="Arial"/>
                <a:cs typeface="Arial"/>
                <a:sym typeface="Arial"/>
              </a:rPr>
              <a:t>Get up!</a:t>
            </a:r>
            <a:endParaRPr sz="88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96;p10"/>
          <p:cNvGrpSpPr/>
          <p:nvPr/>
        </p:nvGrpSpPr>
        <p:grpSpPr>
          <a:xfrm>
            <a:off x="1513602" y="959162"/>
            <a:ext cx="1718694" cy="5036178"/>
            <a:chOff x="1373643" y="1688660"/>
            <a:chExt cx="1718694" cy="5036178"/>
          </a:xfrm>
        </p:grpSpPr>
        <p:sp>
          <p:nvSpPr>
            <p:cNvPr id="97" name="Google Shape;97;p10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0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0"/>
            <p:cNvSpPr/>
            <p:nvPr/>
          </p:nvSpPr>
          <p:spPr>
            <a:xfrm rot="-1080000">
              <a:off x="1847912" y="4912207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0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0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0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0"/>
            <p:cNvSpPr/>
            <p:nvPr/>
          </p:nvSpPr>
          <p:spPr>
            <a:xfrm rot="-861878">
              <a:off x="2268724" y="3102479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10"/>
          <p:cNvSpPr txBox="1">
            <a:spLocks noGrp="1"/>
          </p:cNvSpPr>
          <p:nvPr>
            <p:ph type="title"/>
          </p:nvPr>
        </p:nvSpPr>
        <p:spPr>
          <a:xfrm>
            <a:off x="4290818" y="289250"/>
            <a:ext cx="5692938" cy="637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7400" b="1">
                <a:latin typeface="Arial"/>
                <a:ea typeface="Arial"/>
                <a:cs typeface="Arial"/>
                <a:sym typeface="Arial"/>
              </a:rPr>
              <a:t>Keep your feet moving between the questions!</a:t>
            </a:r>
            <a:endParaRPr sz="74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 txBox="1">
            <a:spLocks noGrp="1"/>
          </p:cNvSpPr>
          <p:nvPr>
            <p:ph type="title"/>
          </p:nvPr>
        </p:nvSpPr>
        <p:spPr>
          <a:xfrm>
            <a:off x="247529" y="1851412"/>
            <a:ext cx="11799188" cy="217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</a:pPr>
            <a:r>
              <a:rPr lang="et-EE" sz="8000" b="1">
                <a:latin typeface="Arial"/>
                <a:ea typeface="Arial"/>
                <a:cs typeface="Arial"/>
                <a:sym typeface="Arial"/>
              </a:rPr>
              <a:t>Decide on the tense!</a:t>
            </a:r>
            <a:endParaRPr sz="8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"/>
          <p:cNvSpPr txBox="1">
            <a:spLocks noGrp="1"/>
          </p:cNvSpPr>
          <p:nvPr>
            <p:ph type="title"/>
          </p:nvPr>
        </p:nvSpPr>
        <p:spPr>
          <a:xfrm>
            <a:off x="1689406" y="-299459"/>
            <a:ext cx="8574845" cy="1974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with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elbows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!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6900" y="1344732"/>
            <a:ext cx="2085013" cy="5218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85908" y="1344732"/>
            <a:ext cx="1853345" cy="5218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>
            <a:spLocks noGrp="1"/>
          </p:cNvSpPr>
          <p:nvPr>
            <p:ph type="title"/>
          </p:nvPr>
        </p:nvSpPr>
        <p:spPr>
          <a:xfrm>
            <a:off x="392812" y="394443"/>
            <a:ext cx="11799188" cy="894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She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was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doing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laundry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when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dryer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3600" b="1" dirty="0" err="1">
                <a:latin typeface="Arial"/>
                <a:ea typeface="Arial"/>
                <a:cs typeface="Arial"/>
                <a:sym typeface="Arial"/>
              </a:rPr>
              <a:t>broke</a:t>
            </a:r>
            <a:r>
              <a:rPr lang="et-EE" sz="3600" b="1" dirty="0">
                <a:latin typeface="Arial"/>
                <a:ea typeface="Arial"/>
                <a:cs typeface="Arial"/>
                <a:sym typeface="Arial"/>
              </a:rPr>
              <a:t>.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5"/>
          <p:cNvSpPr txBox="1"/>
          <p:nvPr/>
        </p:nvSpPr>
        <p:spPr>
          <a:xfrm>
            <a:off x="392812" y="5771183"/>
            <a:ext cx="3561363" cy="1232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Past continuous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5"/>
          <p:cNvSpPr txBox="1"/>
          <p:nvPr/>
        </p:nvSpPr>
        <p:spPr>
          <a:xfrm>
            <a:off x="8221682" y="5723184"/>
            <a:ext cx="3693865" cy="1344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Future simple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0453" y="1731749"/>
            <a:ext cx="1362800" cy="383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6627" y="1960978"/>
            <a:ext cx="1503125" cy="376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21"/>
          <p:cNvGrpSpPr/>
          <p:nvPr/>
        </p:nvGrpSpPr>
        <p:grpSpPr>
          <a:xfrm>
            <a:off x="2278602" y="1152558"/>
            <a:ext cx="1774181" cy="4789454"/>
            <a:chOff x="1392599" y="1588242"/>
            <a:chExt cx="1699738" cy="5136596"/>
          </a:xfrm>
        </p:grpSpPr>
        <p:sp>
          <p:nvSpPr>
            <p:cNvPr id="133" name="Google Shape;133;p21"/>
            <p:cNvSpPr/>
            <p:nvPr/>
          </p:nvSpPr>
          <p:spPr>
            <a:xfrm>
              <a:off x="1687308" y="3094967"/>
              <a:ext cx="649507" cy="182266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21"/>
            <p:cNvSpPr/>
            <p:nvPr/>
          </p:nvSpPr>
          <p:spPr>
            <a:xfrm>
              <a:off x="1580309" y="2097610"/>
              <a:ext cx="900419" cy="90041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21"/>
            <p:cNvSpPr/>
            <p:nvPr/>
          </p:nvSpPr>
          <p:spPr>
            <a:xfrm rot="-1080000">
              <a:off x="1847912" y="4912207"/>
              <a:ext cx="205398" cy="1764490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21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1"/>
            <p:cNvSpPr/>
            <p:nvPr/>
          </p:nvSpPr>
          <p:spPr>
            <a:xfrm>
              <a:off x="1737847" y="6549329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1"/>
            <p:cNvSpPr/>
            <p:nvPr/>
          </p:nvSpPr>
          <p:spPr>
            <a:xfrm rot="1587960">
              <a:off x="2484626" y="6206562"/>
              <a:ext cx="400290" cy="175509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1"/>
            <p:cNvSpPr/>
            <p:nvPr/>
          </p:nvSpPr>
          <p:spPr>
            <a:xfrm flipH="1">
              <a:off x="1392599" y="3127668"/>
              <a:ext cx="601417" cy="1468038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21"/>
            <p:cNvSpPr/>
            <p:nvPr/>
          </p:nvSpPr>
          <p:spPr>
            <a:xfrm rot="-861878">
              <a:off x="2268724" y="3102479"/>
              <a:ext cx="601417" cy="1867025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21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21"/>
          <p:cNvSpPr txBox="1">
            <a:spLocks noGrp="1"/>
          </p:cNvSpPr>
          <p:nvPr>
            <p:ph type="title"/>
          </p:nvPr>
        </p:nvSpPr>
        <p:spPr>
          <a:xfrm>
            <a:off x="4804553" y="359284"/>
            <a:ext cx="5692938" cy="6376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/>
              <a:buNone/>
            </a:pPr>
            <a:r>
              <a:rPr lang="et-EE" sz="8000" b="1">
                <a:latin typeface="Arial"/>
                <a:ea typeface="Arial"/>
                <a:cs typeface="Arial"/>
                <a:sym typeface="Arial"/>
              </a:rPr>
              <a:t>Keep those feet moving!</a:t>
            </a:r>
            <a:endParaRPr sz="8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3f7bc9c633_0_0"/>
          <p:cNvSpPr txBox="1">
            <a:spLocks noGrp="1"/>
          </p:cNvSpPr>
          <p:nvPr>
            <p:ph type="title"/>
          </p:nvPr>
        </p:nvSpPr>
        <p:spPr>
          <a:xfrm>
            <a:off x="196350" y="529980"/>
            <a:ext cx="11799300" cy="1021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I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will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it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later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today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.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g33f7bc9c633_0_0"/>
          <p:cNvSpPr txBox="1"/>
          <p:nvPr/>
        </p:nvSpPr>
        <p:spPr>
          <a:xfrm>
            <a:off x="392812" y="577118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simple</a:t>
            </a:r>
            <a:endParaRPr sz="3200" b="1"/>
          </a:p>
        </p:txBody>
      </p:sp>
      <p:sp>
        <p:nvSpPr>
          <p:cNvPr id="149" name="Google Shape;149;g33f7bc9c633_0_0"/>
          <p:cNvSpPr txBox="1"/>
          <p:nvPr/>
        </p:nvSpPr>
        <p:spPr>
          <a:xfrm>
            <a:off x="8221682" y="5723184"/>
            <a:ext cx="3693900" cy="13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Future simple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g33f7bc9c633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0453" y="1731749"/>
            <a:ext cx="1362800" cy="383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33f7bc9c633_0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6627" y="1960978"/>
            <a:ext cx="1503125" cy="376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3f7bc9c633_0_8"/>
          <p:cNvSpPr txBox="1">
            <a:spLocks noGrp="1"/>
          </p:cNvSpPr>
          <p:nvPr>
            <p:ph type="title"/>
          </p:nvPr>
        </p:nvSpPr>
        <p:spPr>
          <a:xfrm>
            <a:off x="701679" y="450604"/>
            <a:ext cx="10788642" cy="862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Have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you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been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watching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t-EE" sz="4800" b="1" dirty="0">
                <a:latin typeface="Arial"/>
                <a:ea typeface="Arial"/>
                <a:cs typeface="Arial"/>
                <a:sym typeface="Arial"/>
              </a:rPr>
            </a:b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 show on </a:t>
            </a:r>
            <a:r>
              <a:rPr lang="et-EE" sz="4800" b="1" dirty="0" err="1">
                <a:latin typeface="Arial"/>
                <a:ea typeface="Arial"/>
                <a:cs typeface="Arial"/>
                <a:sym typeface="Arial"/>
              </a:rPr>
              <a:t>Netflix</a:t>
            </a:r>
            <a:r>
              <a:rPr lang="et-EE" sz="4800" b="1" dirty="0">
                <a:latin typeface="Arial"/>
                <a:ea typeface="Arial"/>
                <a:cs typeface="Arial"/>
                <a:sym typeface="Arial"/>
              </a:rPr>
              <a:t>?</a:t>
            </a:r>
            <a:endParaRPr sz="48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33f7bc9c633_0_8"/>
          <p:cNvSpPr txBox="1"/>
          <p:nvPr/>
        </p:nvSpPr>
        <p:spPr>
          <a:xfrm>
            <a:off x="392812" y="5569133"/>
            <a:ext cx="3561300" cy="1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perfect continuous</a:t>
            </a:r>
            <a:endParaRPr sz="3200" b="1"/>
          </a:p>
        </p:txBody>
      </p:sp>
      <p:sp>
        <p:nvSpPr>
          <p:cNvPr id="158" name="Google Shape;158;g33f7bc9c633_0_8"/>
          <p:cNvSpPr txBox="1"/>
          <p:nvPr/>
        </p:nvSpPr>
        <p:spPr>
          <a:xfrm>
            <a:off x="8221682" y="5569134"/>
            <a:ext cx="3693900" cy="13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t-EE" sz="3200" b="1"/>
              <a:t>Present continuous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9" name="Google Shape;159;g33f7bc9c633_0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0453" y="1731749"/>
            <a:ext cx="1362800" cy="3837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g33f7bc9c633_0_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06627" y="1960978"/>
            <a:ext cx="1503125" cy="376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Laiekraan</PresentationFormat>
  <Paragraphs>41</Paragraphs>
  <Slides>18</Slides>
  <Notes>18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2" baseType="lpstr">
      <vt:lpstr>Cambria Math</vt:lpstr>
      <vt:lpstr>Arial</vt:lpstr>
      <vt:lpstr>Calibri</vt:lpstr>
      <vt:lpstr>1_Office Theme</vt:lpstr>
      <vt:lpstr>PowerPointi esitlus</vt:lpstr>
      <vt:lpstr>Get up!</vt:lpstr>
      <vt:lpstr>Keep your feet moving between the questions!</vt:lpstr>
      <vt:lpstr>Decide on the tense!</vt:lpstr>
      <vt:lpstr>Answer with your elbows!</vt:lpstr>
      <vt:lpstr>She was doing the laundry, when the dryer broke.</vt:lpstr>
      <vt:lpstr>Keep those feet moving!</vt:lpstr>
      <vt:lpstr>I will do it later today.</vt:lpstr>
      <vt:lpstr>Have you been watching  the show on Netflix?</vt:lpstr>
      <vt:lpstr>Has she ever visited Paris?</vt:lpstr>
      <vt:lpstr>I hurt my leg, so I sat down.</vt:lpstr>
      <vt:lpstr>Keep those feet moving!</vt:lpstr>
      <vt:lpstr>Now answer by raising your leg!</vt:lpstr>
      <vt:lpstr>I’m eating right now, maybe later..</vt:lpstr>
      <vt:lpstr>She had been to the hospital before.</vt:lpstr>
      <vt:lpstr>They had been collecting the data.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Merike Kull</dc:creator>
  <cp:lastModifiedBy>Reelika Kiivit</cp:lastModifiedBy>
  <cp:revision>2</cp:revision>
  <dcterms:created xsi:type="dcterms:W3CDTF">2019-02-06T08:06:42Z</dcterms:created>
  <dcterms:modified xsi:type="dcterms:W3CDTF">2025-04-29T09:31:21Z</dcterms:modified>
</cp:coreProperties>
</file>