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93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d09841f5a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d09841f5a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dd09841f5a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2dd09841f5a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dd09841f5a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g2dd09841f5a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dd09841f5a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2dd09841f5a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dd09841f5a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2dd09841f5a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dd09841f5a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2dd09841f5a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dd09841f5a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2dd09841f5a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dd09841f5a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g2dd09841f5a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dd09841f5a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g2dd09841f5a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dd09841f5a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g2dd09841f5a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dd09841f5a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2dd09841f5a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dd09841f5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g2dd09841f5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2dd09841f5a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g2dd09841f5a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>
          <a:extLst>
            <a:ext uri="{FF2B5EF4-FFF2-40B4-BE49-F238E27FC236}">
              <a16:creationId xmlns:a16="http://schemas.microsoft.com/office/drawing/2014/main" id="{669CBB82-3242-1A36-BFD0-12065797C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dd09841f5a_0_14:notes">
            <a:extLst>
              <a:ext uri="{FF2B5EF4-FFF2-40B4-BE49-F238E27FC236}">
                <a16:creationId xmlns:a16="http://schemas.microsoft.com/office/drawing/2014/main" id="{F48D4615-F581-45D7-FF7D-4D9F5E4A85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g2dd09841f5a_0_14:notes">
            <a:extLst>
              <a:ext uri="{FF2B5EF4-FFF2-40B4-BE49-F238E27FC236}">
                <a16:creationId xmlns:a16="http://schemas.microsoft.com/office/drawing/2014/main" id="{113186EB-5818-C225-74F2-DE90A86B07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07653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2dd09841f5a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g2dd09841f5a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2dd09841f5a_0_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g2dd09841f5a_0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dd09841f5a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g2dd09841f5a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dd09841f5a_0_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g2dd09841f5a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2dd09841f5a_0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g2dd09841f5a_0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dd09841f5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g2dd09841f5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dd09841f5a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g2dd09841f5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dd09841f5a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2dd09841f5a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dd09841f5a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2dd09841f5a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dd09841f5a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2dd09841f5a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dd09841f5a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2dd09841f5a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dd09841f5a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2dd09841f5a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OBJECT_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39904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/>
          <p:nvPr/>
        </p:nvSpPr>
        <p:spPr>
          <a:xfrm>
            <a:off x="563975" y="2876550"/>
            <a:ext cx="82929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1800" dirty="0">
                <a:latin typeface="Cambria Math"/>
                <a:ea typeface="Cambria Math"/>
                <a:cs typeface="Cambria Math"/>
                <a:sym typeface="Cambria Math"/>
              </a:rPr>
              <a:t>LOODUSÕPETUS 7.kl</a:t>
            </a:r>
            <a:endParaRPr sz="12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400" b="1" i="0" u="none" strike="noStrike" cap="none" dirty="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rPr>
              <a:t>„</a:t>
            </a:r>
            <a:r>
              <a:rPr lang="et" sz="2400" b="1" dirty="0">
                <a:latin typeface="Cambria Math"/>
                <a:ea typeface="Cambria Math"/>
                <a:cs typeface="Cambria Math"/>
                <a:sym typeface="Cambria Math"/>
              </a:rPr>
              <a:t>KORDAMINE - AATOMID</a:t>
            </a:r>
            <a:r>
              <a:rPr lang="et" sz="2400" b="1" i="0" u="none" strike="noStrike" cap="none" dirty="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rPr>
              <a:t>“</a:t>
            </a:r>
            <a:endParaRPr sz="2400" b="1" i="0" u="none" strike="noStrike" cap="none" dirty="0">
              <a:solidFill>
                <a:srgbClr val="000000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  <p:sp>
        <p:nvSpPr>
          <p:cNvPr id="70" name="Google Shape;70;p15"/>
          <p:cNvSpPr/>
          <p:nvPr/>
        </p:nvSpPr>
        <p:spPr>
          <a:xfrm>
            <a:off x="6342248" y="4425558"/>
            <a:ext cx="2728060" cy="38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000" dirty="0">
                <a:solidFill>
                  <a:srgbClr val="3A3838"/>
                </a:solidFill>
                <a:latin typeface="Cambria Math"/>
                <a:ea typeface="Cambria Math"/>
                <a:cs typeface="Cambria Math"/>
                <a:sym typeface="Cambria Math"/>
              </a:rPr>
              <a:t>Anda Zule-Lapimaa</a:t>
            </a:r>
            <a:endParaRPr sz="2800" b="1" i="0" u="none" strike="noStrike" cap="none" dirty="0">
              <a:solidFill>
                <a:srgbClr val="3A3838"/>
              </a:solidFill>
              <a:latin typeface="Cambria Math"/>
              <a:ea typeface="Cambria Math"/>
              <a:cs typeface="Cambria Math"/>
              <a:sym typeface="Cambria Math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1585822" y="1224108"/>
            <a:ext cx="6035100" cy="11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6600" b="1">
                <a:latin typeface="Arial"/>
                <a:ea typeface="Arial"/>
                <a:cs typeface="Arial"/>
                <a:sym typeface="Arial"/>
              </a:rPr>
              <a:t>Ole kiire!</a:t>
            </a:r>
            <a:endParaRPr sz="66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>
            <a:spLocks noGrp="1"/>
          </p:cNvSpPr>
          <p:nvPr>
            <p:ph type="title"/>
          </p:nvPr>
        </p:nvSpPr>
        <p:spPr>
          <a:xfrm>
            <a:off x="2233050" y="226250"/>
            <a:ext cx="47343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600" b="1">
                <a:latin typeface="Arial"/>
                <a:ea typeface="Arial"/>
                <a:cs typeface="Arial"/>
                <a:sym typeface="Arial"/>
              </a:rPr>
              <a:t>Aatomituumas on?</a:t>
            </a:r>
            <a:endParaRPr sz="46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294601" y="4040100"/>
            <a:ext cx="42774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3700" b="1"/>
              <a:t>Elektronid, prootonid</a:t>
            </a:r>
            <a:endParaRPr sz="3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5"/>
          <p:cNvSpPr txBox="1"/>
          <p:nvPr/>
        </p:nvSpPr>
        <p:spPr>
          <a:xfrm>
            <a:off x="5218250" y="3998100"/>
            <a:ext cx="3718500" cy="10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3700" b="1"/>
              <a:t>Prootonid, neutronid</a:t>
            </a:r>
            <a:endParaRPr sz="3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Google Shape;14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67425" y="262875"/>
            <a:ext cx="1354892" cy="3815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4975" y="378425"/>
            <a:ext cx="1478075" cy="3699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>
            <a:spLocks noGrp="1"/>
          </p:cNvSpPr>
          <p:nvPr>
            <p:ph type="title"/>
          </p:nvPr>
        </p:nvSpPr>
        <p:spPr>
          <a:xfrm>
            <a:off x="2233050" y="226250"/>
            <a:ext cx="47343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600" b="1">
                <a:latin typeface="Arial"/>
                <a:ea typeface="Arial"/>
                <a:cs typeface="Arial"/>
                <a:sym typeface="Arial"/>
              </a:rPr>
              <a:t>Aatomituumas on?</a:t>
            </a:r>
            <a:endParaRPr sz="46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6"/>
          <p:cNvSpPr txBox="1"/>
          <p:nvPr/>
        </p:nvSpPr>
        <p:spPr>
          <a:xfrm>
            <a:off x="5218250" y="3998100"/>
            <a:ext cx="3718500" cy="10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3700" b="1">
                <a:solidFill>
                  <a:srgbClr val="38761D"/>
                </a:solidFill>
              </a:rPr>
              <a:t>Prootonid, neutronid</a:t>
            </a:r>
            <a:endParaRPr sz="3700" b="1" i="0" u="none" strike="noStrike" cap="none"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Google Shape;151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67425" y="262875"/>
            <a:ext cx="1354892" cy="3815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>
            <a:spLocks noGrp="1"/>
          </p:cNvSpPr>
          <p:nvPr>
            <p:ph type="title"/>
          </p:nvPr>
        </p:nvSpPr>
        <p:spPr>
          <a:xfrm>
            <a:off x="157072" y="-14221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6600" b="1">
                <a:latin typeface="Arial"/>
                <a:ea typeface="Arial"/>
                <a:cs typeface="Arial"/>
                <a:sym typeface="Arial"/>
              </a:rPr>
              <a:t>Nüüd vasta nii!</a:t>
            </a:r>
            <a:endParaRPr sz="6600"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09523" y="1124402"/>
            <a:ext cx="2593991" cy="38953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0700" y="1124402"/>
            <a:ext cx="2593991" cy="3895322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7"/>
          <p:cNvSpPr txBox="1"/>
          <p:nvPr/>
        </p:nvSpPr>
        <p:spPr>
          <a:xfrm>
            <a:off x="670700" y="4224350"/>
            <a:ext cx="1962000" cy="5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100" b="1" dirty="0">
                <a:solidFill>
                  <a:schemeClr val="dk2"/>
                </a:solidFill>
              </a:rPr>
              <a:t>Sinu vasak</a:t>
            </a:r>
            <a:endParaRPr sz="2100" b="1" dirty="0">
              <a:solidFill>
                <a:schemeClr val="dk2"/>
              </a:solidFill>
            </a:endParaRPr>
          </a:p>
        </p:txBody>
      </p:sp>
      <p:sp>
        <p:nvSpPr>
          <p:cNvPr id="160" name="Google Shape;160;p27"/>
          <p:cNvSpPr txBox="1"/>
          <p:nvPr/>
        </p:nvSpPr>
        <p:spPr>
          <a:xfrm>
            <a:off x="7106575" y="4224350"/>
            <a:ext cx="1962000" cy="5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100" b="1">
                <a:solidFill>
                  <a:schemeClr val="dk2"/>
                </a:solidFill>
              </a:rPr>
              <a:t>Sinu parem</a:t>
            </a:r>
            <a:endParaRPr sz="21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8"/>
          <p:cNvSpPr txBox="1">
            <a:spLocks noGrp="1"/>
          </p:cNvSpPr>
          <p:nvPr>
            <p:ph type="title"/>
          </p:nvPr>
        </p:nvSpPr>
        <p:spPr>
          <a:xfrm>
            <a:off x="157072" y="-14221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300" b="1">
                <a:latin typeface="Arial"/>
                <a:ea typeface="Arial"/>
                <a:cs typeface="Arial"/>
                <a:sym typeface="Arial"/>
              </a:rPr>
              <a:t>Ümber aatomituuma tiirlevad?</a:t>
            </a:r>
            <a:endParaRPr sz="4300"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6" name="Google Shape;166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37575" y="891925"/>
            <a:ext cx="2219124" cy="3332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0700" y="905550"/>
            <a:ext cx="2219124" cy="3332389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8"/>
          <p:cNvSpPr txBox="1"/>
          <p:nvPr/>
        </p:nvSpPr>
        <p:spPr>
          <a:xfrm>
            <a:off x="294601" y="4040100"/>
            <a:ext cx="42774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3700" b="1"/>
              <a:t>Elektronid</a:t>
            </a:r>
            <a:endParaRPr sz="3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8"/>
          <p:cNvSpPr txBox="1"/>
          <p:nvPr/>
        </p:nvSpPr>
        <p:spPr>
          <a:xfrm>
            <a:off x="4729076" y="4098225"/>
            <a:ext cx="42774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3700" b="1"/>
              <a:t>Molekulid</a:t>
            </a:r>
            <a:endParaRPr sz="37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9"/>
          <p:cNvSpPr txBox="1">
            <a:spLocks noGrp="1"/>
          </p:cNvSpPr>
          <p:nvPr>
            <p:ph type="title"/>
          </p:nvPr>
        </p:nvSpPr>
        <p:spPr>
          <a:xfrm>
            <a:off x="157072" y="-14221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300" b="1">
                <a:latin typeface="Arial"/>
                <a:ea typeface="Arial"/>
                <a:cs typeface="Arial"/>
                <a:sym typeface="Arial"/>
              </a:rPr>
              <a:t>Ümber aatomituuma tiirlevad?</a:t>
            </a:r>
            <a:endParaRPr sz="4300"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5" name="Google Shape;175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0700" y="905550"/>
            <a:ext cx="2219124" cy="3332389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9"/>
          <p:cNvSpPr txBox="1"/>
          <p:nvPr/>
        </p:nvSpPr>
        <p:spPr>
          <a:xfrm>
            <a:off x="294601" y="4040100"/>
            <a:ext cx="42774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3700" b="1">
                <a:solidFill>
                  <a:srgbClr val="38761D"/>
                </a:solidFill>
              </a:rPr>
              <a:t>Elektronid</a:t>
            </a:r>
            <a:endParaRPr sz="3700" b="1" i="0" u="none" strike="noStrike" cap="none"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oogle Shape;181;p30"/>
          <p:cNvGrpSpPr/>
          <p:nvPr/>
        </p:nvGrpSpPr>
        <p:grpSpPr>
          <a:xfrm>
            <a:off x="1709024" y="864397"/>
            <a:ext cx="1329277" cy="3592015"/>
            <a:chOff x="1392599" y="1588242"/>
            <a:chExt cx="1697889" cy="5136587"/>
          </a:xfrm>
        </p:grpSpPr>
        <p:sp>
          <p:nvSpPr>
            <p:cNvPr id="182" name="Google Shape;182;p30"/>
            <p:cNvSpPr/>
            <p:nvPr/>
          </p:nvSpPr>
          <p:spPr>
            <a:xfrm>
              <a:off x="1687308" y="3094967"/>
              <a:ext cx="649500" cy="18228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30"/>
            <p:cNvSpPr/>
            <p:nvPr/>
          </p:nvSpPr>
          <p:spPr>
            <a:xfrm>
              <a:off x="1580309" y="2097610"/>
              <a:ext cx="900300" cy="9003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30"/>
            <p:cNvSpPr/>
            <p:nvPr/>
          </p:nvSpPr>
          <p:spPr>
            <a:xfrm rot="-1084339">
              <a:off x="1848743" y="4911792"/>
              <a:ext cx="205254" cy="1763254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30"/>
            <p:cNvSpPr/>
            <p:nvPr/>
          </p:nvSpPr>
          <p:spPr>
            <a:xfrm>
              <a:off x="1392599" y="1588242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30"/>
            <p:cNvSpPr/>
            <p:nvPr/>
          </p:nvSpPr>
          <p:spPr>
            <a:xfrm>
              <a:off x="1737847" y="6549329"/>
              <a:ext cx="400200" cy="1755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30"/>
            <p:cNvSpPr/>
            <p:nvPr/>
          </p:nvSpPr>
          <p:spPr>
            <a:xfrm rot="1589293">
              <a:off x="2484555" y="6206600"/>
              <a:ext cx="400212" cy="175621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30"/>
            <p:cNvSpPr/>
            <p:nvPr/>
          </p:nvSpPr>
          <p:spPr>
            <a:xfrm flipH="1">
              <a:off x="1392599" y="3127668"/>
              <a:ext cx="601417" cy="1470282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30"/>
            <p:cNvSpPr/>
            <p:nvPr/>
          </p:nvSpPr>
          <p:spPr>
            <a:xfrm rot="-860960">
              <a:off x="2268204" y="3102758"/>
              <a:ext cx="600608" cy="1864514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30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1" name="Google Shape;191;p30"/>
          <p:cNvSpPr txBox="1">
            <a:spLocks noGrp="1"/>
          </p:cNvSpPr>
          <p:nvPr>
            <p:ph type="title"/>
          </p:nvPr>
        </p:nvSpPr>
        <p:spPr>
          <a:xfrm>
            <a:off x="3256150" y="269475"/>
            <a:ext cx="4933200" cy="47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t" sz="6000" b="1">
                <a:latin typeface="Arial"/>
                <a:ea typeface="Arial"/>
                <a:cs typeface="Arial"/>
                <a:sym typeface="Arial"/>
              </a:rPr>
              <a:t>Ära unusta</a:t>
            </a:r>
            <a:br>
              <a:rPr lang="et" sz="6000" b="1">
                <a:latin typeface="Arial"/>
                <a:ea typeface="Arial"/>
                <a:cs typeface="Arial"/>
                <a:sym typeface="Arial"/>
              </a:rPr>
            </a:br>
            <a:r>
              <a:rPr lang="et" sz="6000" b="1">
                <a:latin typeface="Arial"/>
                <a:ea typeface="Arial"/>
                <a:cs typeface="Arial"/>
                <a:sym typeface="Arial"/>
              </a:rPr>
              <a:t>sammumist!</a:t>
            </a:r>
            <a:endParaRPr sz="60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"/>
          <p:cNvSpPr txBox="1">
            <a:spLocks noGrp="1"/>
          </p:cNvSpPr>
          <p:nvPr>
            <p:ph type="title"/>
          </p:nvPr>
        </p:nvSpPr>
        <p:spPr>
          <a:xfrm>
            <a:off x="157072" y="-14221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300" b="1">
                <a:latin typeface="Arial"/>
                <a:ea typeface="Arial"/>
                <a:cs typeface="Arial"/>
                <a:sym typeface="Arial"/>
              </a:rPr>
              <a:t>Millise elektrilaenguga on aatomi osakesed?</a:t>
            </a:r>
            <a:endParaRPr sz="43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31"/>
          <p:cNvSpPr txBox="1"/>
          <p:nvPr/>
        </p:nvSpPr>
        <p:spPr>
          <a:xfrm>
            <a:off x="98100" y="3956000"/>
            <a:ext cx="22611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500" b="1"/>
              <a:t>Elektronid + neutornid - prootonid 0</a:t>
            </a:r>
            <a:endParaRPr sz="2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8" name="Google Shape;198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1175" y="616350"/>
            <a:ext cx="937425" cy="310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977725" y="1165188"/>
            <a:ext cx="1011859" cy="2813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7162050" y="616350"/>
            <a:ext cx="937425" cy="3022011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31"/>
          <p:cNvSpPr txBox="1"/>
          <p:nvPr/>
        </p:nvSpPr>
        <p:spPr>
          <a:xfrm>
            <a:off x="3353100" y="4038325"/>
            <a:ext cx="22611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500" b="1"/>
              <a:t>Elektronid - neutornid 0 prootonid +</a:t>
            </a:r>
            <a:endParaRPr sz="2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31"/>
          <p:cNvSpPr txBox="1"/>
          <p:nvPr/>
        </p:nvSpPr>
        <p:spPr>
          <a:xfrm>
            <a:off x="6500213" y="4038325"/>
            <a:ext cx="22611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500" b="1"/>
              <a:t>Elektronid 0 neutornid - prootonid +</a:t>
            </a:r>
            <a:endParaRPr sz="25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2"/>
          <p:cNvSpPr txBox="1">
            <a:spLocks noGrp="1"/>
          </p:cNvSpPr>
          <p:nvPr>
            <p:ph type="title"/>
          </p:nvPr>
        </p:nvSpPr>
        <p:spPr>
          <a:xfrm>
            <a:off x="157072" y="-14221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300" b="1">
                <a:latin typeface="Arial"/>
                <a:ea typeface="Arial"/>
                <a:cs typeface="Arial"/>
                <a:sym typeface="Arial"/>
              </a:rPr>
              <a:t>Millise elektrilaenguga on aatomi osakesed?</a:t>
            </a:r>
            <a:endParaRPr sz="4300"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8" name="Google Shape;208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77725" y="1165188"/>
            <a:ext cx="1011859" cy="2813124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32"/>
          <p:cNvSpPr txBox="1"/>
          <p:nvPr/>
        </p:nvSpPr>
        <p:spPr>
          <a:xfrm>
            <a:off x="3353100" y="4038325"/>
            <a:ext cx="22611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500" b="1">
                <a:solidFill>
                  <a:srgbClr val="38761D"/>
                </a:solidFill>
              </a:rPr>
              <a:t>Elektronid - neutornid 0 prootonid +</a:t>
            </a:r>
            <a:endParaRPr sz="2500" b="1" i="0" u="none" strike="noStrike" cap="none"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3"/>
          <p:cNvSpPr txBox="1">
            <a:spLocks noGrp="1"/>
          </p:cNvSpPr>
          <p:nvPr>
            <p:ph type="title"/>
          </p:nvPr>
        </p:nvSpPr>
        <p:spPr>
          <a:xfrm>
            <a:off x="157072" y="-14221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300" b="1">
                <a:latin typeface="Arial"/>
                <a:ea typeface="Arial"/>
                <a:cs typeface="Arial"/>
                <a:sym typeface="Arial"/>
              </a:rPr>
              <a:t>Mida nimetatakse keemiliseks elemendiks?</a:t>
            </a:r>
            <a:endParaRPr sz="4300"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5" name="Google Shape;215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01896" y="996450"/>
            <a:ext cx="2026826" cy="304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3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8409" y="996471"/>
            <a:ext cx="2026826" cy="3043629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33"/>
          <p:cNvSpPr txBox="1"/>
          <p:nvPr/>
        </p:nvSpPr>
        <p:spPr>
          <a:xfrm>
            <a:off x="82165" y="4025436"/>
            <a:ext cx="3935654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400" b="1" dirty="0"/>
              <a:t>Aatomeid, mille tuumas </a:t>
            </a:r>
            <a:r>
              <a:rPr lang="et" sz="2400" b="1" u="sng" dirty="0"/>
              <a:t>on</a:t>
            </a:r>
            <a:r>
              <a:rPr lang="et" sz="2400" b="1" dirty="0"/>
              <a:t> sama arv prootoneid</a:t>
            </a:r>
            <a:endParaRPr sz="2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33"/>
          <p:cNvSpPr txBox="1"/>
          <p:nvPr/>
        </p:nvSpPr>
        <p:spPr>
          <a:xfrm>
            <a:off x="4719300" y="4040100"/>
            <a:ext cx="44247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400" b="1" dirty="0"/>
              <a:t>Aatomeid, mille tuumas </a:t>
            </a:r>
            <a:r>
              <a:rPr lang="et" sz="2400" b="1" u="sng" dirty="0"/>
              <a:t>ei ole</a:t>
            </a:r>
            <a:r>
              <a:rPr lang="et" sz="2400" b="1" dirty="0"/>
              <a:t> sama arv prootoneid</a:t>
            </a:r>
            <a:endParaRPr sz="2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1203961" y="990600"/>
            <a:ext cx="6454200" cy="30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6600" b="1">
                <a:latin typeface="Arial"/>
                <a:ea typeface="Arial"/>
                <a:cs typeface="Arial"/>
                <a:sym typeface="Arial"/>
              </a:rPr>
              <a:t>Tõuse püsti</a:t>
            </a:r>
            <a:endParaRPr sz="66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4"/>
          <p:cNvSpPr txBox="1">
            <a:spLocks noGrp="1"/>
          </p:cNvSpPr>
          <p:nvPr>
            <p:ph type="title"/>
          </p:nvPr>
        </p:nvSpPr>
        <p:spPr>
          <a:xfrm>
            <a:off x="147300" y="97423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300" b="1" dirty="0">
                <a:latin typeface="Arial"/>
                <a:ea typeface="Arial"/>
                <a:cs typeface="Arial"/>
                <a:sym typeface="Arial"/>
              </a:rPr>
              <a:t>Mida nimetatakse keemiliseks elemendiks?</a:t>
            </a:r>
            <a:endParaRPr sz="43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4" name="Google Shape;224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4664" y="1188548"/>
            <a:ext cx="2026826" cy="3043629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34"/>
          <p:cNvSpPr txBox="1"/>
          <p:nvPr/>
        </p:nvSpPr>
        <p:spPr>
          <a:xfrm>
            <a:off x="266892" y="4218900"/>
            <a:ext cx="3981835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400" b="1" dirty="0">
                <a:solidFill>
                  <a:srgbClr val="38761D"/>
                </a:solidFill>
              </a:rPr>
              <a:t>Aatomeid, mille tuumas </a:t>
            </a:r>
            <a:r>
              <a:rPr lang="et" sz="2400" b="1" u="sng" dirty="0">
                <a:solidFill>
                  <a:srgbClr val="38761D"/>
                </a:solidFill>
              </a:rPr>
              <a:t>on</a:t>
            </a:r>
            <a:r>
              <a:rPr lang="et" sz="2400" b="1" dirty="0">
                <a:solidFill>
                  <a:srgbClr val="38761D"/>
                </a:solidFill>
              </a:rPr>
              <a:t> sama arv prootoneid</a:t>
            </a:r>
            <a:endParaRPr sz="2400" b="1" i="0" u="none" strike="noStrike" cap="none" dirty="0"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>
          <a:extLst>
            <a:ext uri="{FF2B5EF4-FFF2-40B4-BE49-F238E27FC236}">
              <a16:creationId xmlns:a16="http://schemas.microsoft.com/office/drawing/2014/main" id="{8DF902D9-C85E-DB95-F2E4-3C71C6971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oogle Shape;80;p17">
            <a:extLst>
              <a:ext uri="{FF2B5EF4-FFF2-40B4-BE49-F238E27FC236}">
                <a16:creationId xmlns:a16="http://schemas.microsoft.com/office/drawing/2014/main" id="{7FF5FDEF-DEFA-EBB1-1CE0-FE9FA48F0615}"/>
              </a:ext>
            </a:extLst>
          </p:cNvPr>
          <p:cNvGrpSpPr/>
          <p:nvPr/>
        </p:nvGrpSpPr>
        <p:grpSpPr>
          <a:xfrm>
            <a:off x="1135202" y="719372"/>
            <a:ext cx="1287634" cy="3777127"/>
            <a:chOff x="1373643" y="1688660"/>
            <a:chExt cx="1716845" cy="5036169"/>
          </a:xfrm>
        </p:grpSpPr>
        <p:sp>
          <p:nvSpPr>
            <p:cNvPr id="81" name="Google Shape;81;p17">
              <a:extLst>
                <a:ext uri="{FF2B5EF4-FFF2-40B4-BE49-F238E27FC236}">
                  <a16:creationId xmlns:a16="http://schemas.microsoft.com/office/drawing/2014/main" id="{DE4A5F43-4978-1A68-825A-5BF20D64BC3E}"/>
                </a:ext>
              </a:extLst>
            </p:cNvPr>
            <p:cNvSpPr/>
            <p:nvPr/>
          </p:nvSpPr>
          <p:spPr>
            <a:xfrm>
              <a:off x="1687308" y="3094967"/>
              <a:ext cx="649500" cy="18228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17">
              <a:extLst>
                <a:ext uri="{FF2B5EF4-FFF2-40B4-BE49-F238E27FC236}">
                  <a16:creationId xmlns:a16="http://schemas.microsoft.com/office/drawing/2014/main" id="{1BA3FB60-9A1B-8FFD-1A30-93997764C2EA}"/>
                </a:ext>
              </a:extLst>
            </p:cNvPr>
            <p:cNvSpPr/>
            <p:nvPr/>
          </p:nvSpPr>
          <p:spPr>
            <a:xfrm>
              <a:off x="1580309" y="2097610"/>
              <a:ext cx="900300" cy="9003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17">
              <a:extLst>
                <a:ext uri="{FF2B5EF4-FFF2-40B4-BE49-F238E27FC236}">
                  <a16:creationId xmlns:a16="http://schemas.microsoft.com/office/drawing/2014/main" id="{9BB67596-AA92-9643-9D6D-7AEA42DF7207}"/>
                </a:ext>
              </a:extLst>
            </p:cNvPr>
            <p:cNvSpPr/>
            <p:nvPr/>
          </p:nvSpPr>
          <p:spPr>
            <a:xfrm rot="-1084339">
              <a:off x="1848743" y="4911792"/>
              <a:ext cx="205254" cy="1763254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17">
              <a:extLst>
                <a:ext uri="{FF2B5EF4-FFF2-40B4-BE49-F238E27FC236}">
                  <a16:creationId xmlns:a16="http://schemas.microsoft.com/office/drawing/2014/main" id="{B21B7B85-F068-09AE-F390-A30170A97BAD}"/>
                </a:ext>
              </a:extLst>
            </p:cNvPr>
            <p:cNvSpPr/>
            <p:nvPr/>
          </p:nvSpPr>
          <p:spPr>
            <a:xfrm>
              <a:off x="1373643" y="1688660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17">
              <a:extLst>
                <a:ext uri="{FF2B5EF4-FFF2-40B4-BE49-F238E27FC236}">
                  <a16:creationId xmlns:a16="http://schemas.microsoft.com/office/drawing/2014/main" id="{BC2A2A71-A643-B58B-F97E-956D2DE47934}"/>
                </a:ext>
              </a:extLst>
            </p:cNvPr>
            <p:cNvSpPr/>
            <p:nvPr/>
          </p:nvSpPr>
          <p:spPr>
            <a:xfrm>
              <a:off x="1737847" y="6549329"/>
              <a:ext cx="400200" cy="1755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7">
              <a:extLst>
                <a:ext uri="{FF2B5EF4-FFF2-40B4-BE49-F238E27FC236}">
                  <a16:creationId xmlns:a16="http://schemas.microsoft.com/office/drawing/2014/main" id="{6FF86307-2CC1-D39F-76B1-8811F5D7D38A}"/>
                </a:ext>
              </a:extLst>
            </p:cNvPr>
            <p:cNvSpPr/>
            <p:nvPr/>
          </p:nvSpPr>
          <p:spPr>
            <a:xfrm rot="1589293">
              <a:off x="2484555" y="6206600"/>
              <a:ext cx="400212" cy="175621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7">
              <a:extLst>
                <a:ext uri="{FF2B5EF4-FFF2-40B4-BE49-F238E27FC236}">
                  <a16:creationId xmlns:a16="http://schemas.microsoft.com/office/drawing/2014/main" id="{BF4DB087-4A32-B733-EDA2-6D48103D9B40}"/>
                </a:ext>
              </a:extLst>
            </p:cNvPr>
            <p:cNvSpPr/>
            <p:nvPr/>
          </p:nvSpPr>
          <p:spPr>
            <a:xfrm flipH="1">
              <a:off x="1392599" y="3127668"/>
              <a:ext cx="601417" cy="1470282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7">
              <a:extLst>
                <a:ext uri="{FF2B5EF4-FFF2-40B4-BE49-F238E27FC236}">
                  <a16:creationId xmlns:a16="http://schemas.microsoft.com/office/drawing/2014/main" id="{6F627E85-EF56-89CE-AD72-DE2AAF4EC6ED}"/>
                </a:ext>
              </a:extLst>
            </p:cNvPr>
            <p:cNvSpPr/>
            <p:nvPr/>
          </p:nvSpPr>
          <p:spPr>
            <a:xfrm rot="-860960">
              <a:off x="2268204" y="3102758"/>
              <a:ext cx="600608" cy="1864514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7">
              <a:extLst>
                <a:ext uri="{FF2B5EF4-FFF2-40B4-BE49-F238E27FC236}">
                  <a16:creationId xmlns:a16="http://schemas.microsoft.com/office/drawing/2014/main" id="{ABEFACE0-15D8-87CF-3C55-B38DD7B6D462}"/>
                </a:ext>
              </a:extLst>
            </p:cNvPr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" name="Google Shape;90;p17">
            <a:extLst>
              <a:ext uri="{FF2B5EF4-FFF2-40B4-BE49-F238E27FC236}">
                <a16:creationId xmlns:a16="http://schemas.microsoft.com/office/drawing/2014/main" id="{3190AD9B-8277-6C8A-9FE2-9503DE5C6A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18113" y="216938"/>
            <a:ext cx="4269600" cy="47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6600" b="1">
                <a:latin typeface="Arial"/>
                <a:ea typeface="Arial"/>
                <a:cs typeface="Arial"/>
                <a:sym typeface="Arial"/>
              </a:rPr>
              <a:t>Vastuste </a:t>
            </a:r>
            <a:br>
              <a:rPr lang="et" sz="6600" b="1">
                <a:latin typeface="Arial"/>
                <a:ea typeface="Arial"/>
                <a:cs typeface="Arial"/>
                <a:sym typeface="Arial"/>
              </a:rPr>
            </a:br>
            <a:r>
              <a:rPr lang="et" sz="6600" b="1">
                <a:latin typeface="Arial"/>
                <a:ea typeface="Arial"/>
                <a:cs typeface="Arial"/>
                <a:sym typeface="Arial"/>
              </a:rPr>
              <a:t>vahepeal </a:t>
            </a:r>
            <a:br>
              <a:rPr lang="et" sz="6600" b="1">
                <a:latin typeface="Arial"/>
                <a:ea typeface="Arial"/>
                <a:cs typeface="Arial"/>
                <a:sym typeface="Arial"/>
              </a:rPr>
            </a:br>
            <a:r>
              <a:rPr lang="et" sz="6600" b="1">
                <a:latin typeface="Arial"/>
                <a:ea typeface="Arial"/>
                <a:cs typeface="Arial"/>
                <a:sym typeface="Arial"/>
              </a:rPr>
              <a:t>sammu </a:t>
            </a:r>
            <a:br>
              <a:rPr lang="et" sz="6600" b="1">
                <a:latin typeface="Arial"/>
                <a:ea typeface="Arial"/>
                <a:cs typeface="Arial"/>
                <a:sym typeface="Arial"/>
              </a:rPr>
            </a:br>
            <a:r>
              <a:rPr lang="et" sz="6600" b="1">
                <a:latin typeface="Arial"/>
                <a:ea typeface="Arial"/>
                <a:cs typeface="Arial"/>
                <a:sym typeface="Arial"/>
              </a:rPr>
              <a:t>paigal</a:t>
            </a:r>
            <a:endParaRPr sz="6600" b="1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41156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5"/>
          <p:cNvSpPr txBox="1">
            <a:spLocks noGrp="1"/>
          </p:cNvSpPr>
          <p:nvPr>
            <p:ph type="title"/>
          </p:nvPr>
        </p:nvSpPr>
        <p:spPr>
          <a:xfrm>
            <a:off x="0" y="-14221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3600" b="1" dirty="0">
                <a:latin typeface="Arial"/>
                <a:ea typeface="Arial"/>
                <a:cs typeface="Arial"/>
                <a:sym typeface="Arial"/>
              </a:rPr>
              <a:t>Kes koostas keemiliste elementide perioodilisustabelit?</a:t>
            </a:r>
            <a:endParaRPr sz="36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35"/>
          <p:cNvSpPr txBox="1"/>
          <p:nvPr/>
        </p:nvSpPr>
        <p:spPr>
          <a:xfrm>
            <a:off x="-111799" y="4218900"/>
            <a:ext cx="42774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800" b="1" dirty="0"/>
              <a:t>Dmitri Medvedev</a:t>
            </a: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35"/>
          <p:cNvSpPr txBox="1"/>
          <p:nvPr/>
        </p:nvSpPr>
        <p:spPr>
          <a:xfrm>
            <a:off x="4978401" y="4218900"/>
            <a:ext cx="42774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800" b="1" dirty="0"/>
              <a:t>Dmitri Mendelejev</a:t>
            </a: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3" name="Google Shape;233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199702" y="1485581"/>
            <a:ext cx="1654397" cy="2750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88412" y="1468551"/>
            <a:ext cx="1654397" cy="2750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6"/>
          <p:cNvSpPr txBox="1">
            <a:spLocks noGrp="1"/>
          </p:cNvSpPr>
          <p:nvPr>
            <p:ph type="title"/>
          </p:nvPr>
        </p:nvSpPr>
        <p:spPr>
          <a:xfrm>
            <a:off x="147300" y="45465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3600" b="1" dirty="0">
                <a:latin typeface="Arial"/>
                <a:ea typeface="Arial"/>
                <a:cs typeface="Arial"/>
                <a:sym typeface="Arial"/>
              </a:rPr>
              <a:t>Kes koostas keemiliste elementide perioodilisustabelit?</a:t>
            </a:r>
            <a:endParaRPr sz="36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36"/>
          <p:cNvSpPr txBox="1"/>
          <p:nvPr/>
        </p:nvSpPr>
        <p:spPr>
          <a:xfrm>
            <a:off x="4729072" y="4321738"/>
            <a:ext cx="42774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800" b="1" dirty="0">
                <a:solidFill>
                  <a:srgbClr val="38761D"/>
                </a:solidFill>
              </a:rPr>
              <a:t>Dmitri Mendelejev</a:t>
            </a:r>
            <a:endParaRPr sz="2800" b="1" i="0" u="none" strike="noStrike" cap="none" dirty="0"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1" name="Google Shape;241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53066" y="1677677"/>
            <a:ext cx="1654397" cy="2750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7"/>
          <p:cNvSpPr txBox="1">
            <a:spLocks noGrp="1"/>
          </p:cNvSpPr>
          <p:nvPr>
            <p:ph type="title"/>
          </p:nvPr>
        </p:nvSpPr>
        <p:spPr>
          <a:xfrm>
            <a:off x="147175" y="0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3600" b="1" dirty="0">
                <a:latin typeface="Arial"/>
                <a:ea typeface="Arial"/>
                <a:cs typeface="Arial"/>
                <a:sym typeface="Arial"/>
              </a:rPr>
              <a:t>Elemendi number perioodilisustabelis näitab?</a:t>
            </a:r>
            <a:endParaRPr sz="36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7"/>
          <p:cNvSpPr txBox="1"/>
          <p:nvPr/>
        </p:nvSpPr>
        <p:spPr>
          <a:xfrm>
            <a:off x="147175" y="4199548"/>
            <a:ext cx="44148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800" b="1" dirty="0"/>
              <a:t>Mitu prootonit on elemendi aatomi tuumas</a:t>
            </a: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37"/>
          <p:cNvSpPr txBox="1"/>
          <p:nvPr/>
        </p:nvSpPr>
        <p:spPr>
          <a:xfrm>
            <a:off x="4866600" y="4199548"/>
            <a:ext cx="42774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800" b="1" dirty="0"/>
              <a:t>Elementide avastamise järjekorda</a:t>
            </a: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9" name="Google Shape;249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5918985" y="1289745"/>
            <a:ext cx="2172632" cy="2750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78159" y="1219528"/>
            <a:ext cx="2172632" cy="2750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8"/>
          <p:cNvSpPr txBox="1">
            <a:spLocks noGrp="1"/>
          </p:cNvSpPr>
          <p:nvPr>
            <p:ph type="title"/>
          </p:nvPr>
        </p:nvSpPr>
        <p:spPr>
          <a:xfrm>
            <a:off x="147300" y="11068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3600" b="1" dirty="0">
                <a:latin typeface="Arial"/>
                <a:ea typeface="Arial"/>
                <a:cs typeface="Arial"/>
                <a:sym typeface="Arial"/>
              </a:rPr>
              <a:t>Elemendi number perioodilisustabelis näitab?</a:t>
            </a:r>
            <a:endParaRPr sz="3600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8"/>
          <p:cNvSpPr txBox="1"/>
          <p:nvPr/>
        </p:nvSpPr>
        <p:spPr>
          <a:xfrm>
            <a:off x="230905" y="4218900"/>
            <a:ext cx="3990114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2400" b="1" dirty="0">
                <a:solidFill>
                  <a:srgbClr val="38761D"/>
                </a:solidFill>
              </a:rPr>
              <a:t>Mitu prootonit on elemendi aatomi tuumas</a:t>
            </a:r>
            <a:endParaRPr sz="2400" b="1" i="0" u="none" strike="noStrike" cap="none" dirty="0"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7" name="Google Shape;257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78160" y="1468551"/>
            <a:ext cx="2172632" cy="2750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9"/>
          <p:cNvSpPr txBox="1"/>
          <p:nvPr/>
        </p:nvSpPr>
        <p:spPr>
          <a:xfrm rot="-418863">
            <a:off x="533322" y="739634"/>
            <a:ext cx="5287180" cy="162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t" sz="5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Aitäh ja kummardus!</a:t>
            </a:r>
            <a:endParaRPr sz="5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3" name="Google Shape;263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5120360" y="1973425"/>
            <a:ext cx="3237468" cy="25269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oogle Shape;80;p17"/>
          <p:cNvGrpSpPr/>
          <p:nvPr/>
        </p:nvGrpSpPr>
        <p:grpSpPr>
          <a:xfrm>
            <a:off x="1135202" y="719372"/>
            <a:ext cx="1287634" cy="3777127"/>
            <a:chOff x="1373643" y="1688660"/>
            <a:chExt cx="1716845" cy="5036169"/>
          </a:xfrm>
        </p:grpSpPr>
        <p:sp>
          <p:nvSpPr>
            <p:cNvPr id="81" name="Google Shape;81;p17"/>
            <p:cNvSpPr/>
            <p:nvPr/>
          </p:nvSpPr>
          <p:spPr>
            <a:xfrm>
              <a:off x="1687308" y="3094967"/>
              <a:ext cx="649500" cy="1822800"/>
            </a:xfrm>
            <a:prstGeom prst="roundRect">
              <a:avLst>
                <a:gd name="adj" fmla="val 16667"/>
              </a:avLst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17"/>
            <p:cNvSpPr/>
            <p:nvPr/>
          </p:nvSpPr>
          <p:spPr>
            <a:xfrm>
              <a:off x="1580309" y="2097610"/>
              <a:ext cx="900300" cy="9003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17"/>
            <p:cNvSpPr/>
            <p:nvPr/>
          </p:nvSpPr>
          <p:spPr>
            <a:xfrm rot="-1084339">
              <a:off x="1848743" y="4911792"/>
              <a:ext cx="205254" cy="1763254"/>
            </a:xfrm>
            <a:custGeom>
              <a:avLst/>
              <a:gdLst/>
              <a:ahLst/>
              <a:cxnLst/>
              <a:rect l="l" t="t" r="r" b="b"/>
              <a:pathLst>
                <a:path w="205398" h="1764490" extrusionOk="0">
                  <a:moveTo>
                    <a:pt x="205398" y="0"/>
                  </a:moveTo>
                  <a:cubicBezTo>
                    <a:pt x="123805" y="347404"/>
                    <a:pt x="42213" y="694808"/>
                    <a:pt x="11515" y="988890"/>
                  </a:cubicBezTo>
                  <a:cubicBezTo>
                    <a:pt x="-19183" y="1282972"/>
                    <a:pt x="21209" y="1764490"/>
                    <a:pt x="21209" y="176449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17"/>
            <p:cNvSpPr/>
            <p:nvPr/>
          </p:nvSpPr>
          <p:spPr>
            <a:xfrm>
              <a:off x="1373643" y="1688660"/>
              <a:ext cx="1358292" cy="729756"/>
            </a:xfrm>
            <a:custGeom>
              <a:avLst/>
              <a:gdLst/>
              <a:ahLst/>
              <a:cxnLst/>
              <a:rect l="l" t="t" r="r" b="b"/>
              <a:pathLst>
                <a:path w="1358292" h="729756" extrusionOk="0">
                  <a:moveTo>
                    <a:pt x="248532" y="616028"/>
                  </a:moveTo>
                  <a:cubicBezTo>
                    <a:pt x="115048" y="458073"/>
                    <a:pt x="-18435" y="300119"/>
                    <a:pt x="2101" y="274846"/>
                  </a:cubicBezTo>
                  <a:cubicBezTo>
                    <a:pt x="22637" y="249573"/>
                    <a:pt x="327516" y="489665"/>
                    <a:pt x="371747" y="464392"/>
                  </a:cubicBezTo>
                  <a:cubicBezTo>
                    <a:pt x="415978" y="439119"/>
                    <a:pt x="243793" y="135846"/>
                    <a:pt x="267488" y="123210"/>
                  </a:cubicBezTo>
                  <a:cubicBezTo>
                    <a:pt x="291183" y="110574"/>
                    <a:pt x="461789" y="409108"/>
                    <a:pt x="513918" y="388574"/>
                  </a:cubicBezTo>
                  <a:cubicBezTo>
                    <a:pt x="566047" y="368040"/>
                    <a:pt x="551831" y="1585"/>
                    <a:pt x="580265" y="5"/>
                  </a:cubicBezTo>
                  <a:cubicBezTo>
                    <a:pt x="608699" y="-1575"/>
                    <a:pt x="632394" y="369619"/>
                    <a:pt x="684524" y="379096"/>
                  </a:cubicBezTo>
                  <a:cubicBezTo>
                    <a:pt x="736654" y="388573"/>
                    <a:pt x="859870" y="48971"/>
                    <a:pt x="893043" y="56869"/>
                  </a:cubicBezTo>
                  <a:cubicBezTo>
                    <a:pt x="926216" y="64767"/>
                    <a:pt x="840913" y="402790"/>
                    <a:pt x="883564" y="426483"/>
                  </a:cubicBezTo>
                  <a:cubicBezTo>
                    <a:pt x="926215" y="450176"/>
                    <a:pt x="1128415" y="184812"/>
                    <a:pt x="1148951" y="199028"/>
                  </a:cubicBezTo>
                  <a:cubicBezTo>
                    <a:pt x="1169487" y="213244"/>
                    <a:pt x="972027" y="469130"/>
                    <a:pt x="1006780" y="511778"/>
                  </a:cubicBezTo>
                  <a:cubicBezTo>
                    <a:pt x="1041533" y="554426"/>
                    <a:pt x="1340094" y="418585"/>
                    <a:pt x="1357470" y="454915"/>
                  </a:cubicBezTo>
                  <a:cubicBezTo>
                    <a:pt x="1374846" y="491245"/>
                    <a:pt x="1111039" y="729756"/>
                    <a:pt x="1111039" y="729756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17"/>
            <p:cNvSpPr/>
            <p:nvPr/>
          </p:nvSpPr>
          <p:spPr>
            <a:xfrm>
              <a:off x="1737847" y="6549329"/>
              <a:ext cx="400200" cy="175500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7"/>
            <p:cNvSpPr/>
            <p:nvPr/>
          </p:nvSpPr>
          <p:spPr>
            <a:xfrm rot="1589293">
              <a:off x="2484555" y="6206600"/>
              <a:ext cx="400212" cy="175621"/>
            </a:xfrm>
            <a:prstGeom prst="ellipse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7"/>
            <p:cNvSpPr/>
            <p:nvPr/>
          </p:nvSpPr>
          <p:spPr>
            <a:xfrm flipH="1">
              <a:off x="1392599" y="3127668"/>
              <a:ext cx="601417" cy="1470282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7"/>
            <p:cNvSpPr/>
            <p:nvPr/>
          </p:nvSpPr>
          <p:spPr>
            <a:xfrm rot="-860960">
              <a:off x="2268204" y="3102758"/>
              <a:ext cx="600608" cy="1864514"/>
            </a:xfrm>
            <a:custGeom>
              <a:avLst/>
              <a:gdLst/>
              <a:ahLst/>
              <a:cxnLst/>
              <a:rect l="l" t="t" r="r" b="b"/>
              <a:pathLst>
                <a:path w="601417" h="1867025" extrusionOk="0">
                  <a:moveTo>
                    <a:pt x="0" y="1867025"/>
                  </a:moveTo>
                  <a:cubicBezTo>
                    <a:pt x="274865" y="1572439"/>
                    <a:pt x="549730" y="1277854"/>
                    <a:pt x="597120" y="966683"/>
                  </a:cubicBezTo>
                  <a:cubicBezTo>
                    <a:pt x="644511" y="655512"/>
                    <a:pt x="284343" y="0"/>
                    <a:pt x="284343" y="0"/>
                  </a:cubicBez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7"/>
            <p:cNvSpPr/>
            <p:nvPr/>
          </p:nvSpPr>
          <p:spPr>
            <a:xfrm>
              <a:off x="2248160" y="4922126"/>
              <a:ext cx="507060" cy="1269956"/>
            </a:xfrm>
            <a:custGeom>
              <a:avLst/>
              <a:gdLst/>
              <a:ahLst/>
              <a:cxnLst/>
              <a:rect l="l" t="t" r="r" b="b"/>
              <a:pathLst>
                <a:path w="507060" h="1269956" extrusionOk="0">
                  <a:moveTo>
                    <a:pt x="0" y="0"/>
                  </a:moveTo>
                  <a:cubicBezTo>
                    <a:pt x="229054" y="187966"/>
                    <a:pt x="458109" y="375932"/>
                    <a:pt x="502340" y="587591"/>
                  </a:cubicBezTo>
                  <a:cubicBezTo>
                    <a:pt x="546571" y="799250"/>
                    <a:pt x="265387" y="1269956"/>
                    <a:pt x="265387" y="1269956"/>
                  </a:cubicBezTo>
                  <a:lnTo>
                    <a:pt x="265387" y="1269956"/>
                  </a:lnTo>
                </a:path>
              </a:pathLst>
            </a:custGeom>
            <a:noFill/>
            <a:ln w="762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xfrm>
            <a:off x="3218113" y="216938"/>
            <a:ext cx="4269600" cy="47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6600" b="1">
                <a:latin typeface="Arial"/>
                <a:ea typeface="Arial"/>
                <a:cs typeface="Arial"/>
                <a:sym typeface="Arial"/>
              </a:rPr>
              <a:t>Vastuste </a:t>
            </a:r>
            <a:br>
              <a:rPr lang="et" sz="6600" b="1">
                <a:latin typeface="Arial"/>
                <a:ea typeface="Arial"/>
                <a:cs typeface="Arial"/>
                <a:sym typeface="Arial"/>
              </a:rPr>
            </a:br>
            <a:r>
              <a:rPr lang="et" sz="6600" b="1">
                <a:latin typeface="Arial"/>
                <a:ea typeface="Arial"/>
                <a:cs typeface="Arial"/>
                <a:sym typeface="Arial"/>
              </a:rPr>
              <a:t>vahepeal </a:t>
            </a:r>
            <a:br>
              <a:rPr lang="et" sz="6600" b="1">
                <a:latin typeface="Arial"/>
                <a:ea typeface="Arial"/>
                <a:cs typeface="Arial"/>
                <a:sym typeface="Arial"/>
              </a:rPr>
            </a:br>
            <a:r>
              <a:rPr lang="et" sz="6600" b="1">
                <a:latin typeface="Arial"/>
                <a:ea typeface="Arial"/>
                <a:cs typeface="Arial"/>
                <a:sym typeface="Arial"/>
              </a:rPr>
              <a:t>sammu </a:t>
            </a:r>
            <a:br>
              <a:rPr lang="et" sz="6600" b="1">
                <a:latin typeface="Arial"/>
                <a:ea typeface="Arial"/>
                <a:cs typeface="Arial"/>
                <a:sym typeface="Arial"/>
              </a:rPr>
            </a:br>
            <a:r>
              <a:rPr lang="et" sz="6600" b="1">
                <a:latin typeface="Arial"/>
                <a:ea typeface="Arial"/>
                <a:cs typeface="Arial"/>
                <a:sym typeface="Arial"/>
              </a:rPr>
              <a:t>paigal</a:t>
            </a:r>
            <a:endParaRPr sz="66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185647" y="138855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t" sz="6000" b="1">
                <a:latin typeface="Arial"/>
                <a:ea typeface="Arial"/>
                <a:cs typeface="Arial"/>
                <a:sym typeface="Arial"/>
              </a:rPr>
              <a:t>Kumb vastus on õige?</a:t>
            </a:r>
            <a:endParaRPr sz="60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1361889" y="122878"/>
            <a:ext cx="6431100" cy="1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</a:pPr>
            <a:r>
              <a:rPr lang="et" sz="5000" b="1">
                <a:latin typeface="Arial"/>
                <a:ea typeface="Arial"/>
                <a:cs typeface="Arial"/>
                <a:sym typeface="Arial"/>
              </a:rPr>
              <a:t>Vasta küünarnukkidega!</a:t>
            </a:r>
            <a:endParaRPr sz="5000" b="1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5175" y="1008549"/>
            <a:ext cx="1563760" cy="39139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39431" y="1008549"/>
            <a:ext cx="1390009" cy="391397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9"/>
          <p:cNvSpPr txBox="1"/>
          <p:nvPr/>
        </p:nvSpPr>
        <p:spPr>
          <a:xfrm>
            <a:off x="2048925" y="3735575"/>
            <a:ext cx="1962000" cy="5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100" b="1">
                <a:solidFill>
                  <a:schemeClr val="dk2"/>
                </a:solidFill>
              </a:rPr>
              <a:t>Sinu vasak</a:t>
            </a:r>
            <a:endParaRPr sz="2100" b="1">
              <a:solidFill>
                <a:schemeClr val="dk2"/>
              </a:solidFill>
            </a:endParaRPr>
          </a:p>
        </p:txBody>
      </p:sp>
      <p:sp>
        <p:nvSpPr>
          <p:cNvPr id="104" name="Google Shape;104;p19"/>
          <p:cNvSpPr txBox="1"/>
          <p:nvPr/>
        </p:nvSpPr>
        <p:spPr>
          <a:xfrm>
            <a:off x="5475525" y="3735575"/>
            <a:ext cx="1962000" cy="5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sz="2100" b="1">
                <a:solidFill>
                  <a:schemeClr val="dk2"/>
                </a:solidFill>
              </a:rPr>
              <a:t>Sinu parem</a:t>
            </a:r>
            <a:endParaRPr sz="21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1214347" y="1407609"/>
            <a:ext cx="71010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t" sz="6000" b="1">
                <a:latin typeface="Arial"/>
                <a:ea typeface="Arial"/>
                <a:cs typeface="Arial"/>
                <a:sym typeface="Arial"/>
              </a:rPr>
              <a:t>Harjutusküsimus</a:t>
            </a:r>
            <a:endParaRPr sz="60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2233050" y="226250"/>
            <a:ext cx="47343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600" b="1">
                <a:latin typeface="Arial"/>
                <a:ea typeface="Arial"/>
                <a:cs typeface="Arial"/>
                <a:sym typeface="Arial"/>
              </a:rPr>
              <a:t>Millest koosneb maailm?</a:t>
            </a:r>
            <a:endParaRPr sz="46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1"/>
          <p:cNvSpPr txBox="1"/>
          <p:nvPr/>
        </p:nvSpPr>
        <p:spPr>
          <a:xfrm>
            <a:off x="294598" y="4328375"/>
            <a:ext cx="33819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4100" b="1"/>
              <a:t>Aatomitest</a:t>
            </a:r>
            <a:endParaRPr sz="41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1"/>
          <p:cNvSpPr txBox="1"/>
          <p:nvPr/>
        </p:nvSpPr>
        <p:spPr>
          <a:xfrm>
            <a:off x="5218250" y="4292400"/>
            <a:ext cx="3718500" cy="10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4100" b="1"/>
              <a:t>Mikroobidest</a:t>
            </a:r>
            <a:endParaRPr sz="41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67436" y="262871"/>
            <a:ext cx="1390009" cy="39139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4974" y="378417"/>
            <a:ext cx="1563760" cy="39139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2233050" y="226250"/>
            <a:ext cx="47343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4600" b="1">
                <a:latin typeface="Arial"/>
                <a:ea typeface="Arial"/>
                <a:cs typeface="Arial"/>
                <a:sym typeface="Arial"/>
              </a:rPr>
              <a:t>Millest koosneb maailm?</a:t>
            </a:r>
            <a:endParaRPr sz="46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2"/>
          <p:cNvSpPr txBox="1"/>
          <p:nvPr/>
        </p:nvSpPr>
        <p:spPr>
          <a:xfrm>
            <a:off x="294598" y="4328375"/>
            <a:ext cx="3381900" cy="9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lang="et" sz="4100" b="1">
                <a:solidFill>
                  <a:srgbClr val="38761D"/>
                </a:solidFill>
              </a:rPr>
              <a:t>Aatomitest</a:t>
            </a:r>
            <a:endParaRPr sz="4100" b="1" i="0" u="none" strike="noStrike" cap="none"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5" name="Google Shape;125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4974" y="378417"/>
            <a:ext cx="1563760" cy="39139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>
            <a:spLocks noGrp="1"/>
          </p:cNvSpPr>
          <p:nvPr>
            <p:ph type="title"/>
          </p:nvPr>
        </p:nvSpPr>
        <p:spPr>
          <a:xfrm>
            <a:off x="214222" y="874209"/>
            <a:ext cx="8849400" cy="16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5" rIns="91425" bIns="457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t" sz="6600" b="1">
                <a:latin typeface="Arial"/>
                <a:ea typeface="Arial"/>
                <a:cs typeface="Arial"/>
                <a:sym typeface="Arial"/>
              </a:rPr>
              <a:t>Küünarnukid valmis?</a:t>
            </a:r>
            <a:endParaRPr sz="6600"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Ekraaniseanss (16:9)</PresentationFormat>
  <Paragraphs>54</Paragraphs>
  <Slides>26</Slides>
  <Notes>26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26</vt:i4>
      </vt:variant>
    </vt:vector>
  </HeadingPairs>
  <TitlesOfParts>
    <vt:vector size="30" baseType="lpstr">
      <vt:lpstr>Cambria Math</vt:lpstr>
      <vt:lpstr>Arial</vt:lpstr>
      <vt:lpstr>Calibri</vt:lpstr>
      <vt:lpstr>Simple Light</vt:lpstr>
      <vt:lpstr>PowerPointi esitlus</vt:lpstr>
      <vt:lpstr>Tõuse püsti</vt:lpstr>
      <vt:lpstr>Vastuste  vahepeal  sammu  paigal</vt:lpstr>
      <vt:lpstr>Kumb vastus on õige?</vt:lpstr>
      <vt:lpstr>Vasta küünarnukkidega!</vt:lpstr>
      <vt:lpstr>Harjutusküsimus</vt:lpstr>
      <vt:lpstr>Millest koosneb maailm?</vt:lpstr>
      <vt:lpstr>Millest koosneb maailm?</vt:lpstr>
      <vt:lpstr>Küünarnukid valmis?</vt:lpstr>
      <vt:lpstr>Ole kiire!</vt:lpstr>
      <vt:lpstr>Aatomituumas on?</vt:lpstr>
      <vt:lpstr>Aatomituumas on?</vt:lpstr>
      <vt:lpstr>Nüüd vasta nii!</vt:lpstr>
      <vt:lpstr>Ümber aatomituuma tiirlevad?</vt:lpstr>
      <vt:lpstr>Ümber aatomituuma tiirlevad?</vt:lpstr>
      <vt:lpstr>Ära unusta sammumist!</vt:lpstr>
      <vt:lpstr>Millise elektrilaenguga on aatomi osakesed?</vt:lpstr>
      <vt:lpstr>Millise elektrilaenguga on aatomi osakesed?</vt:lpstr>
      <vt:lpstr>Mida nimetatakse keemiliseks elemendiks?</vt:lpstr>
      <vt:lpstr>Mida nimetatakse keemiliseks elemendiks?</vt:lpstr>
      <vt:lpstr>Vastuste  vahepeal  sammu  paigal</vt:lpstr>
      <vt:lpstr>Kes koostas keemiliste elementide perioodilisustabelit?</vt:lpstr>
      <vt:lpstr>Kes koostas keemiliste elementide perioodilisustabelit?</vt:lpstr>
      <vt:lpstr>Elemendi number perioodilisustabelis näitab?</vt:lpstr>
      <vt:lpstr>Elemendi number perioodilisustabelis näitab?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Reelika Kiivit</cp:lastModifiedBy>
  <cp:revision>1</cp:revision>
  <dcterms:modified xsi:type="dcterms:W3CDTF">2025-05-13T10:50:03Z</dcterms:modified>
</cp:coreProperties>
</file>