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81" r:id="rId2"/>
    <p:sldId id="307" r:id="rId3"/>
    <p:sldId id="308" r:id="rId4"/>
    <p:sldId id="310" r:id="rId5"/>
    <p:sldId id="383" r:id="rId6"/>
    <p:sldId id="385" r:id="rId7"/>
    <p:sldId id="386" r:id="rId8"/>
    <p:sldId id="388" r:id="rId9"/>
    <p:sldId id="387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26280" y="5922976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Lehti Tammus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352" y="3653686"/>
            <a:ext cx="8292921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I Love English 4. Unit 12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.</a:t>
            </a:r>
            <a:endParaRPr lang="et-EE" dirty="0" smtClean="0">
              <a:latin typeface="Cambria Math" panose="02040503050406030204" pitchFamily="18" charset="0"/>
              <a:ea typeface="Cambria Math" panose="02040503050406030204" pitchFamily="18" charset="0"/>
              <a:cs typeface="Segoe UI" panose="020B0502040204020203" pitchFamily="34" charset="0"/>
            </a:endParaRPr>
          </a:p>
          <a:p>
            <a:pPr algn="ctr"/>
            <a:r>
              <a:rPr lang="et-EE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„Helen and Anne“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6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8115" y="355906"/>
            <a:ext cx="7788925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How many siblings did Helen have?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2575069" y="4716051"/>
            <a:ext cx="14842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5400" b="1" dirty="0"/>
              <a:t>Four</a:t>
            </a:r>
          </a:p>
        </p:txBody>
      </p:sp>
      <p:sp>
        <p:nvSpPr>
          <p:cNvPr id="4" name="Ristkülik 3"/>
          <p:cNvSpPr/>
          <p:nvPr/>
        </p:nvSpPr>
        <p:spPr>
          <a:xfrm>
            <a:off x="7930862" y="4723238"/>
            <a:ext cx="1834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5400" b="1" dirty="0" smtClean="0"/>
              <a:t>Three</a:t>
            </a:r>
            <a:endParaRPr lang="et-EE" sz="5400" b="1" dirty="0"/>
          </a:p>
        </p:txBody>
      </p:sp>
      <p:grpSp>
        <p:nvGrpSpPr>
          <p:cNvPr id="32" name="Group 44"/>
          <p:cNvGrpSpPr/>
          <p:nvPr/>
        </p:nvGrpSpPr>
        <p:grpSpPr>
          <a:xfrm>
            <a:off x="372805" y="1669514"/>
            <a:ext cx="1795547" cy="4939677"/>
            <a:chOff x="7026921" y="1332033"/>
            <a:chExt cx="1795547" cy="4939677"/>
          </a:xfrm>
        </p:grpSpPr>
        <p:sp>
          <p:nvSpPr>
            <p:cNvPr id="33" name="Pyöristetty suorakulmio 17"/>
            <p:cNvSpPr/>
            <p:nvPr/>
          </p:nvSpPr>
          <p:spPr>
            <a:xfrm>
              <a:off x="7577605" y="340992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18"/>
            <p:cNvSpPr/>
            <p:nvPr/>
          </p:nvSpPr>
          <p:spPr>
            <a:xfrm>
              <a:off x="7470607" y="241256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22"/>
            <p:cNvSpPr/>
            <p:nvPr/>
          </p:nvSpPr>
          <p:spPr>
            <a:xfrm rot="752990" flipH="1">
              <a:off x="7212393" y="152537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3"/>
            <p:cNvSpPr/>
            <p:nvPr/>
          </p:nvSpPr>
          <p:spPr>
            <a:xfrm>
              <a:off x="7263939" y="200361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Ellipsi 54"/>
            <p:cNvSpPr/>
            <p:nvPr/>
          </p:nvSpPr>
          <p:spPr>
            <a:xfrm>
              <a:off x="7096938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Ellipsi 55"/>
            <p:cNvSpPr/>
            <p:nvPr/>
          </p:nvSpPr>
          <p:spPr>
            <a:xfrm>
              <a:off x="8346262" y="60962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2"/>
            <p:cNvSpPr/>
            <p:nvPr/>
          </p:nvSpPr>
          <p:spPr>
            <a:xfrm>
              <a:off x="8157413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Puolivapaa piirto 42"/>
            <p:cNvSpPr/>
            <p:nvPr/>
          </p:nvSpPr>
          <p:spPr>
            <a:xfrm flipH="1">
              <a:off x="7026921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Puolivapaa piirto 22"/>
            <p:cNvSpPr/>
            <p:nvPr/>
          </p:nvSpPr>
          <p:spPr>
            <a:xfrm rot="20847010">
              <a:off x="8015058" y="152537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42" name="Picture 2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4076" y="877598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oup 45"/>
          <p:cNvGrpSpPr/>
          <p:nvPr/>
        </p:nvGrpSpPr>
        <p:grpSpPr>
          <a:xfrm>
            <a:off x="9597018" y="2690978"/>
            <a:ext cx="2144489" cy="4064520"/>
            <a:chOff x="9722461" y="2402507"/>
            <a:chExt cx="2144489" cy="4064520"/>
          </a:xfrm>
        </p:grpSpPr>
        <p:sp>
          <p:nvSpPr>
            <p:cNvPr id="44" name="Pyöristetty suorakulmio 17"/>
            <p:cNvSpPr/>
            <p:nvPr/>
          </p:nvSpPr>
          <p:spPr>
            <a:xfrm>
              <a:off x="10471240" y="38088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5" name="Ellipsi 18"/>
            <p:cNvSpPr/>
            <p:nvPr/>
          </p:nvSpPr>
          <p:spPr>
            <a:xfrm>
              <a:off x="10364242" y="28114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6" name="Puolivapaa piirto 21"/>
            <p:cNvSpPr/>
            <p:nvPr/>
          </p:nvSpPr>
          <p:spPr>
            <a:xfrm>
              <a:off x="10993882" y="3941113"/>
              <a:ext cx="288566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7" name="Puolivapaa piirto 23"/>
            <p:cNvSpPr/>
            <p:nvPr/>
          </p:nvSpPr>
          <p:spPr>
            <a:xfrm>
              <a:off x="10157574" y="24025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8" name="Ellipsi 54"/>
            <p:cNvSpPr/>
            <p:nvPr/>
          </p:nvSpPr>
          <p:spPr>
            <a:xfrm>
              <a:off x="9990573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9" name="Ellipsi 55"/>
            <p:cNvSpPr/>
            <p:nvPr/>
          </p:nvSpPr>
          <p:spPr>
            <a:xfrm>
              <a:off x="11239897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0" name="Freeform 36"/>
            <p:cNvSpPr/>
            <p:nvPr/>
          </p:nvSpPr>
          <p:spPr>
            <a:xfrm>
              <a:off x="11116075" y="524222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" name="Puolivapaa piirto 21"/>
            <p:cNvSpPr/>
            <p:nvPr/>
          </p:nvSpPr>
          <p:spPr>
            <a:xfrm flipH="1">
              <a:off x="10333692" y="3930023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52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722461" y="5213255"/>
              <a:ext cx="896190" cy="1030313"/>
            </a:xfrm>
            <a:prstGeom prst="rect">
              <a:avLst/>
            </a:prstGeom>
          </p:spPr>
        </p:pic>
        <p:pic>
          <p:nvPicPr>
            <p:cNvPr id="53" name="Picture 3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0541960" y="5541302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8605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8115" y="866633"/>
            <a:ext cx="7788925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What significant event happened in Helen's life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br>
              <a:rPr lang="et-EE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March </a:t>
            </a:r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3, 1887?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1604759" y="4584739"/>
            <a:ext cx="33412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4400" b="1" dirty="0"/>
              <a:t>She </a:t>
            </a:r>
            <a:r>
              <a:rPr lang="et-EE" sz="4400" b="1" dirty="0" err="1" smtClean="0"/>
              <a:t>became</a:t>
            </a:r>
            <a:r>
              <a:rPr lang="et-EE" sz="4400" b="1" dirty="0" smtClean="0"/>
              <a:t> </a:t>
            </a:r>
            <a:r>
              <a:rPr lang="et-EE" sz="4400" b="1" dirty="0" err="1" smtClean="0"/>
              <a:t>deaf</a:t>
            </a:r>
            <a:r>
              <a:rPr lang="et-EE" sz="4400" b="1" dirty="0" smtClean="0"/>
              <a:t> </a:t>
            </a:r>
            <a:r>
              <a:rPr lang="et-EE" sz="4400" b="1" dirty="0"/>
              <a:t>and </a:t>
            </a:r>
            <a:r>
              <a:rPr lang="et-EE" sz="4400" b="1" dirty="0" err="1"/>
              <a:t>blind</a:t>
            </a:r>
            <a:r>
              <a:rPr lang="et-EE" sz="4400" b="1" dirty="0"/>
              <a:t>.</a:t>
            </a:r>
          </a:p>
        </p:txBody>
      </p:sp>
      <p:sp>
        <p:nvSpPr>
          <p:cNvPr id="4" name="Ristkülik 3"/>
          <p:cNvSpPr/>
          <p:nvPr/>
        </p:nvSpPr>
        <p:spPr>
          <a:xfrm>
            <a:off x="6097398" y="4560709"/>
            <a:ext cx="41250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Anne </a:t>
            </a:r>
            <a:r>
              <a:rPr lang="en-US" sz="4400" b="1" dirty="0" smtClean="0"/>
              <a:t>Sullivan</a:t>
            </a:r>
            <a:r>
              <a:rPr lang="et-EE" sz="4400" b="1" dirty="0" smtClean="0"/>
              <a:t> </a:t>
            </a:r>
            <a:r>
              <a:rPr lang="en-US" sz="4400" b="1" dirty="0" smtClean="0"/>
              <a:t>came </a:t>
            </a:r>
            <a:r>
              <a:rPr lang="en-US" sz="4400" b="1" dirty="0"/>
              <a:t>to be </a:t>
            </a:r>
            <a:r>
              <a:rPr lang="en-US" sz="4400" b="1" dirty="0" smtClean="0"/>
              <a:t>her</a:t>
            </a:r>
            <a:r>
              <a:rPr lang="et-EE" sz="4400" b="1" dirty="0" smtClean="0"/>
              <a:t> </a:t>
            </a:r>
            <a:r>
              <a:rPr lang="en-US" sz="4400" b="1" dirty="0" smtClean="0"/>
              <a:t>teacher</a:t>
            </a:r>
            <a:r>
              <a:rPr lang="en-US" sz="4400" b="1" dirty="0"/>
              <a:t>.</a:t>
            </a:r>
            <a:endParaRPr lang="et-EE" sz="4400" b="1" dirty="0"/>
          </a:p>
        </p:txBody>
      </p:sp>
      <p:grpSp>
        <p:nvGrpSpPr>
          <p:cNvPr id="32" name="Group 44"/>
          <p:cNvGrpSpPr/>
          <p:nvPr/>
        </p:nvGrpSpPr>
        <p:grpSpPr>
          <a:xfrm>
            <a:off x="233736" y="2449278"/>
            <a:ext cx="1534244" cy="4070696"/>
            <a:chOff x="7026921" y="1332033"/>
            <a:chExt cx="1795547" cy="4939677"/>
          </a:xfrm>
        </p:grpSpPr>
        <p:sp>
          <p:nvSpPr>
            <p:cNvPr id="33" name="Pyöristetty suorakulmio 17"/>
            <p:cNvSpPr/>
            <p:nvPr/>
          </p:nvSpPr>
          <p:spPr>
            <a:xfrm>
              <a:off x="7577605" y="340992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18"/>
            <p:cNvSpPr/>
            <p:nvPr/>
          </p:nvSpPr>
          <p:spPr>
            <a:xfrm>
              <a:off x="7470607" y="241256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22"/>
            <p:cNvSpPr/>
            <p:nvPr/>
          </p:nvSpPr>
          <p:spPr>
            <a:xfrm rot="752990" flipH="1">
              <a:off x="7212393" y="152537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3"/>
            <p:cNvSpPr/>
            <p:nvPr/>
          </p:nvSpPr>
          <p:spPr>
            <a:xfrm>
              <a:off x="7263939" y="200361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Ellipsi 54"/>
            <p:cNvSpPr/>
            <p:nvPr/>
          </p:nvSpPr>
          <p:spPr>
            <a:xfrm>
              <a:off x="7096938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Ellipsi 55"/>
            <p:cNvSpPr/>
            <p:nvPr/>
          </p:nvSpPr>
          <p:spPr>
            <a:xfrm>
              <a:off x="8346262" y="60962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2"/>
            <p:cNvSpPr/>
            <p:nvPr/>
          </p:nvSpPr>
          <p:spPr>
            <a:xfrm>
              <a:off x="8157413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Puolivapaa piirto 42"/>
            <p:cNvSpPr/>
            <p:nvPr/>
          </p:nvSpPr>
          <p:spPr>
            <a:xfrm flipH="1">
              <a:off x="7026921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Puolivapaa piirto 22"/>
            <p:cNvSpPr/>
            <p:nvPr/>
          </p:nvSpPr>
          <p:spPr>
            <a:xfrm rot="20847010">
              <a:off x="8015058" y="152537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42" name="Picture 2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4076" y="877598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oup 45"/>
          <p:cNvGrpSpPr/>
          <p:nvPr/>
        </p:nvGrpSpPr>
        <p:grpSpPr>
          <a:xfrm>
            <a:off x="10170117" y="3458391"/>
            <a:ext cx="1800433" cy="3250006"/>
            <a:chOff x="9722461" y="2402507"/>
            <a:chExt cx="2144489" cy="4064520"/>
          </a:xfrm>
        </p:grpSpPr>
        <p:sp>
          <p:nvSpPr>
            <p:cNvPr id="44" name="Pyöristetty suorakulmio 17"/>
            <p:cNvSpPr/>
            <p:nvPr/>
          </p:nvSpPr>
          <p:spPr>
            <a:xfrm>
              <a:off x="10471240" y="38088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5" name="Ellipsi 18"/>
            <p:cNvSpPr/>
            <p:nvPr/>
          </p:nvSpPr>
          <p:spPr>
            <a:xfrm>
              <a:off x="10364242" y="28114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6" name="Puolivapaa piirto 21"/>
            <p:cNvSpPr/>
            <p:nvPr/>
          </p:nvSpPr>
          <p:spPr>
            <a:xfrm>
              <a:off x="10993882" y="3941113"/>
              <a:ext cx="288566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7" name="Puolivapaa piirto 23"/>
            <p:cNvSpPr/>
            <p:nvPr/>
          </p:nvSpPr>
          <p:spPr>
            <a:xfrm>
              <a:off x="10157574" y="24025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8" name="Ellipsi 54"/>
            <p:cNvSpPr/>
            <p:nvPr/>
          </p:nvSpPr>
          <p:spPr>
            <a:xfrm>
              <a:off x="9990573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9" name="Ellipsi 55"/>
            <p:cNvSpPr/>
            <p:nvPr/>
          </p:nvSpPr>
          <p:spPr>
            <a:xfrm>
              <a:off x="11239897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0" name="Freeform 36"/>
            <p:cNvSpPr/>
            <p:nvPr/>
          </p:nvSpPr>
          <p:spPr>
            <a:xfrm>
              <a:off x="11116075" y="524222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" name="Puolivapaa piirto 21"/>
            <p:cNvSpPr/>
            <p:nvPr/>
          </p:nvSpPr>
          <p:spPr>
            <a:xfrm flipH="1">
              <a:off x="10333692" y="3930023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52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722461" y="5213255"/>
              <a:ext cx="896190" cy="1030313"/>
            </a:xfrm>
            <a:prstGeom prst="rect">
              <a:avLst/>
            </a:prstGeom>
          </p:spPr>
        </p:pic>
        <p:pic>
          <p:nvPicPr>
            <p:cNvPr id="53" name="Picture 3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0541960" y="5541302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1484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4137" y="1865637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9269476" y="1486053"/>
            <a:ext cx="1560104" cy="4674540"/>
            <a:chOff x="1373643" y="1688660"/>
            <a:chExt cx="1511273" cy="5036178"/>
          </a:xfrm>
        </p:grpSpPr>
        <p:sp>
          <p:nvSpPr>
            <p:cNvPr id="4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9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1" y="2258458"/>
            <a:ext cx="2177547" cy="4425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8115" y="866633"/>
            <a:ext cx="7788925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What was Anne's first priority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in</a:t>
            </a:r>
            <a:r>
              <a:rPr lang="et-EE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teaching </a:t>
            </a:r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Helen?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1968115" y="4428901"/>
            <a:ext cx="37496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4400" b="1" dirty="0"/>
              <a:t>To </a:t>
            </a:r>
            <a:r>
              <a:rPr lang="et-EE" sz="4400" b="1" dirty="0" err="1"/>
              <a:t>teach</a:t>
            </a:r>
            <a:r>
              <a:rPr lang="et-EE" sz="4400" b="1" dirty="0"/>
              <a:t> </a:t>
            </a:r>
            <a:r>
              <a:rPr lang="et-EE" sz="4400" b="1" dirty="0" err="1" smtClean="0"/>
              <a:t>her</a:t>
            </a:r>
            <a:r>
              <a:rPr lang="et-EE" sz="4400" b="1" dirty="0" smtClean="0"/>
              <a:t> </a:t>
            </a:r>
            <a:r>
              <a:rPr lang="et-EE" sz="4400" b="1" dirty="0" err="1" smtClean="0"/>
              <a:t>obedience</a:t>
            </a:r>
            <a:r>
              <a:rPr lang="et-EE" sz="4400" b="1" dirty="0" smtClean="0"/>
              <a:t> and </a:t>
            </a:r>
            <a:r>
              <a:rPr lang="et-EE" sz="4400" b="1" dirty="0"/>
              <a:t>love</a:t>
            </a:r>
          </a:p>
        </p:txBody>
      </p:sp>
      <p:sp>
        <p:nvSpPr>
          <p:cNvPr id="4" name="Ristkülik 3"/>
          <p:cNvSpPr/>
          <p:nvPr/>
        </p:nvSpPr>
        <p:spPr>
          <a:xfrm>
            <a:off x="6482988" y="4670878"/>
            <a:ext cx="41250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To teach </a:t>
            </a:r>
            <a:r>
              <a:rPr lang="en-US" sz="4400" b="1" dirty="0" smtClean="0"/>
              <a:t>her</a:t>
            </a:r>
            <a:r>
              <a:rPr lang="et-EE" sz="4400" b="1" dirty="0" smtClean="0"/>
              <a:t> </a:t>
            </a:r>
            <a:r>
              <a:rPr lang="en-US" sz="4400" b="1" dirty="0" smtClean="0"/>
              <a:t>math</a:t>
            </a:r>
            <a:endParaRPr lang="et-EE" sz="4400" b="1" dirty="0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67" y="3426245"/>
            <a:ext cx="1730043" cy="31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7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1" y="2258458"/>
            <a:ext cx="2177547" cy="4425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8115" y="866633"/>
            <a:ext cx="7788925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What method did Anne use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t-EE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teach </a:t>
            </a:r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Helen?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1968115" y="4428901"/>
            <a:ext cx="37496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4400" b="1" dirty="0" err="1"/>
              <a:t>Reading</a:t>
            </a:r>
            <a:r>
              <a:rPr lang="et-EE" sz="4400" b="1" dirty="0"/>
              <a:t> </a:t>
            </a:r>
            <a:r>
              <a:rPr lang="et-EE" sz="4400" b="1" dirty="0" err="1" smtClean="0"/>
              <a:t>books</a:t>
            </a:r>
            <a:r>
              <a:rPr lang="et-EE" sz="4400" b="1" dirty="0" smtClean="0"/>
              <a:t> </a:t>
            </a:r>
            <a:r>
              <a:rPr lang="et-EE" sz="4400" b="1" dirty="0" err="1" smtClean="0"/>
              <a:t>aloud</a:t>
            </a:r>
            <a:endParaRPr lang="et-EE" sz="4400" b="1" dirty="0"/>
          </a:p>
        </p:txBody>
      </p:sp>
      <p:sp>
        <p:nvSpPr>
          <p:cNvPr id="4" name="Ristkülik 3"/>
          <p:cNvSpPr/>
          <p:nvPr/>
        </p:nvSpPr>
        <p:spPr>
          <a:xfrm>
            <a:off x="6405870" y="4219187"/>
            <a:ext cx="41250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Making</a:t>
            </a:r>
            <a:r>
              <a:rPr lang="et-EE" sz="4400" b="1" dirty="0" smtClean="0"/>
              <a:t> </a:t>
            </a:r>
            <a:r>
              <a:rPr lang="en-US" sz="4400" b="1" dirty="0" smtClean="0"/>
              <a:t>signs into</a:t>
            </a:r>
            <a:r>
              <a:rPr lang="et-EE" sz="4400" b="1" dirty="0" smtClean="0"/>
              <a:t> </a:t>
            </a:r>
            <a:r>
              <a:rPr lang="en-US" sz="4400" b="1" dirty="0" smtClean="0"/>
              <a:t>Helen's</a:t>
            </a:r>
            <a:r>
              <a:rPr lang="et-EE" sz="4400" b="1" dirty="0" smtClean="0"/>
              <a:t> </a:t>
            </a:r>
            <a:r>
              <a:rPr lang="en-US" sz="4400" b="1" dirty="0" smtClean="0"/>
              <a:t>hand</a:t>
            </a:r>
            <a:endParaRPr lang="et-EE" sz="4400" b="1" dirty="0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585" y="3415228"/>
            <a:ext cx="1730043" cy="31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2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4137" y="1865637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9269476" y="1486053"/>
            <a:ext cx="1560104" cy="4674540"/>
            <a:chOff x="1373643" y="1688660"/>
            <a:chExt cx="1511273" cy="5036178"/>
          </a:xfrm>
        </p:grpSpPr>
        <p:sp>
          <p:nvSpPr>
            <p:cNvPr id="4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24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2078" y="435869"/>
            <a:ext cx="11710139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What word helped Helen understand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t-EE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connection </a:t>
            </a:r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between objects and letters?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1968116" y="5541211"/>
            <a:ext cx="3749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dirty="0" smtClean="0"/>
              <a:t>Doll</a:t>
            </a:r>
            <a:endParaRPr lang="et-EE" sz="6000" b="1" dirty="0"/>
          </a:p>
        </p:txBody>
      </p:sp>
      <p:sp>
        <p:nvSpPr>
          <p:cNvPr id="4" name="Ristkülik 3"/>
          <p:cNvSpPr/>
          <p:nvPr/>
        </p:nvSpPr>
        <p:spPr>
          <a:xfrm>
            <a:off x="6047147" y="5518904"/>
            <a:ext cx="4125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dirty="0" err="1" smtClean="0"/>
              <a:t>Water</a:t>
            </a:r>
            <a:endParaRPr lang="et-EE" sz="6000" b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6106" y="2909684"/>
            <a:ext cx="2791026" cy="3533171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905" y="2909684"/>
            <a:ext cx="2831943" cy="35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1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43219" y="435869"/>
            <a:ext cx="12236067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5400" b="1" dirty="0">
                <a:latin typeface="MV Boli" panose="02000500030200090000" pitchFamily="2" charset="0"/>
                <a:cs typeface="MV Boli" panose="02000500030200090000" pitchFamily="2" charset="0"/>
              </a:rPr>
              <a:t>How many words did Helen learn to spell </a:t>
            </a:r>
            <a:r>
              <a:rPr lang="en-US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on</a:t>
            </a:r>
            <a:r>
              <a:rPr lang="et-EE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5400" b="1" dirty="0">
                <a:latin typeface="MV Boli" panose="02000500030200090000" pitchFamily="2" charset="0"/>
                <a:cs typeface="MV Boli" panose="02000500030200090000" pitchFamily="2" charset="0"/>
              </a:rPr>
              <a:t>day she understood the </a:t>
            </a:r>
            <a:r>
              <a:rPr lang="en-US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concept</a:t>
            </a:r>
            <a:r>
              <a:rPr lang="et-EE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of </a:t>
            </a:r>
            <a:r>
              <a:rPr lang="en-US" sz="5400" b="1" dirty="0">
                <a:latin typeface="MV Boli" panose="02000500030200090000" pitchFamily="2" charset="0"/>
                <a:cs typeface="MV Boli" panose="02000500030200090000" pitchFamily="2" charset="0"/>
              </a:rPr>
              <a:t>words?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1791846" y="4491678"/>
            <a:ext cx="3749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dirty="0" err="1"/>
              <a:t>Thirty</a:t>
            </a:r>
            <a:endParaRPr lang="et-EE" sz="6000" b="1" dirty="0"/>
          </a:p>
        </p:txBody>
      </p:sp>
      <p:sp>
        <p:nvSpPr>
          <p:cNvPr id="4" name="Ristkülik 3"/>
          <p:cNvSpPr/>
          <p:nvPr/>
        </p:nvSpPr>
        <p:spPr>
          <a:xfrm>
            <a:off x="6091214" y="4523636"/>
            <a:ext cx="4125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6000" b="1" dirty="0" err="1" smtClean="0"/>
              <a:t>Ten</a:t>
            </a:r>
            <a:endParaRPr lang="et-EE" sz="6000" b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8103" y="2581591"/>
            <a:ext cx="3172042" cy="4015501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826" y="2619506"/>
            <a:ext cx="3188155" cy="39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</a:t>
            </a:r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</a:t>
            </a:r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30759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Stand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up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0604" y="1659477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Start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1172079" y="1320800"/>
            <a:ext cx="1560104" cy="4674540"/>
            <a:chOff x="1373643" y="1688660"/>
            <a:chExt cx="1511273" cy="5036178"/>
          </a:xfrm>
        </p:grpSpPr>
        <p:sp>
          <p:nvSpPr>
            <p:cNvPr id="4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8264" y="406152"/>
            <a:ext cx="7788925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MV Boli" panose="02000500030200090000" pitchFamily="2" charset="0"/>
                <a:cs typeface="MV Boli" panose="02000500030200090000" pitchFamily="2" charset="0"/>
              </a:rPr>
              <a:t>Where </a:t>
            </a:r>
            <a:r>
              <a:rPr lang="fi-FI" sz="6000" b="1" dirty="0" err="1"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fi-FI" sz="6000" b="1" dirty="0">
                <a:latin typeface="MV Boli" panose="02000500030200090000" pitchFamily="2" charset="0"/>
                <a:cs typeface="MV Boli" panose="02000500030200090000" pitchFamily="2" charset="0"/>
              </a:rPr>
              <a:t> Helen </a:t>
            </a:r>
            <a:r>
              <a:rPr lang="fi-FI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Keller</a:t>
            </a:r>
            <a:r>
              <a:rPr lang="et-EE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60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born</a:t>
            </a:r>
            <a:r>
              <a:rPr lang="fi-FI" sz="60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1969544" y="4392783"/>
            <a:ext cx="32477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5400" b="1" dirty="0"/>
              <a:t>New York </a:t>
            </a:r>
            <a:endParaRPr lang="et-EE" sz="5400" b="1" dirty="0" smtClean="0"/>
          </a:p>
          <a:p>
            <a:pPr algn="ctr"/>
            <a:r>
              <a:rPr lang="et-EE" sz="5400" b="1" dirty="0" err="1" smtClean="0"/>
              <a:t>Tuscumbia</a:t>
            </a:r>
            <a:endParaRPr lang="et-EE" sz="5400" b="1" dirty="0"/>
          </a:p>
        </p:txBody>
      </p:sp>
      <p:sp>
        <p:nvSpPr>
          <p:cNvPr id="4" name="Ristkülik 3"/>
          <p:cNvSpPr/>
          <p:nvPr/>
        </p:nvSpPr>
        <p:spPr>
          <a:xfrm>
            <a:off x="6803748" y="4756288"/>
            <a:ext cx="2733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5400" b="1" dirty="0" smtClean="0"/>
              <a:t>Alabama</a:t>
            </a:r>
            <a:endParaRPr lang="et-EE" sz="5400" b="1" dirty="0"/>
          </a:p>
        </p:txBody>
      </p:sp>
      <p:grpSp>
        <p:nvGrpSpPr>
          <p:cNvPr id="5" name="Group 23"/>
          <p:cNvGrpSpPr/>
          <p:nvPr/>
        </p:nvGrpSpPr>
        <p:grpSpPr>
          <a:xfrm>
            <a:off x="383089" y="1167787"/>
            <a:ext cx="1720222" cy="5475383"/>
            <a:chOff x="792377" y="242595"/>
            <a:chExt cx="1849471" cy="6393374"/>
          </a:xfrm>
        </p:grpSpPr>
        <p:sp>
          <p:nvSpPr>
            <p:cNvPr id="7" name="Pyöristetty suorakulmio 25"/>
            <p:cNvSpPr/>
            <p:nvPr/>
          </p:nvSpPr>
          <p:spPr>
            <a:xfrm>
              <a:off x="1376805" y="298927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27"/>
            <p:cNvSpPr/>
            <p:nvPr/>
          </p:nvSpPr>
          <p:spPr>
            <a:xfrm>
              <a:off x="1248959" y="482163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Puolivapaa piirto 28"/>
            <p:cNvSpPr/>
            <p:nvPr/>
          </p:nvSpPr>
          <p:spPr>
            <a:xfrm flipH="1">
              <a:off x="1944542" y="482163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33"/>
            <p:cNvSpPr/>
            <p:nvPr/>
          </p:nvSpPr>
          <p:spPr>
            <a:xfrm rot="20963845">
              <a:off x="1897951" y="3022033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29"/>
            <p:cNvSpPr/>
            <p:nvPr/>
          </p:nvSpPr>
          <p:spPr>
            <a:xfrm rot="21331870" flipH="1">
              <a:off x="965141" y="927470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Ellipsi 48"/>
            <p:cNvSpPr/>
            <p:nvPr/>
          </p:nvSpPr>
          <p:spPr>
            <a:xfrm>
              <a:off x="865883" y="644927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Ellipsi 49"/>
            <p:cNvSpPr/>
            <p:nvPr/>
          </p:nvSpPr>
          <p:spPr>
            <a:xfrm>
              <a:off x="2143641" y="646046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18"/>
            <p:cNvSpPr/>
            <p:nvPr/>
          </p:nvSpPr>
          <p:spPr>
            <a:xfrm>
              <a:off x="1266173" y="2003854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Puolivapaa piirto 23"/>
            <p:cNvSpPr/>
            <p:nvPr/>
          </p:nvSpPr>
          <p:spPr>
            <a:xfrm rot="1595818">
              <a:off x="1283556" y="16596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Ellipsi 62"/>
            <p:cNvSpPr/>
            <p:nvPr/>
          </p:nvSpPr>
          <p:spPr>
            <a:xfrm>
              <a:off x="1487846" y="212701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63"/>
            <p:cNvSpPr/>
            <p:nvPr/>
          </p:nvSpPr>
          <p:spPr>
            <a:xfrm>
              <a:off x="1576313" y="2324834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18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55591">
              <a:off x="792377" y="242595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23"/>
          <p:cNvGrpSpPr/>
          <p:nvPr/>
        </p:nvGrpSpPr>
        <p:grpSpPr>
          <a:xfrm flipH="1">
            <a:off x="9820800" y="1050528"/>
            <a:ext cx="1741965" cy="5475383"/>
            <a:chOff x="792377" y="242595"/>
            <a:chExt cx="1849471" cy="6393374"/>
          </a:xfrm>
        </p:grpSpPr>
        <p:sp>
          <p:nvSpPr>
            <p:cNvPr id="20" name="Pyöristetty suorakulmio 25"/>
            <p:cNvSpPr/>
            <p:nvPr/>
          </p:nvSpPr>
          <p:spPr>
            <a:xfrm>
              <a:off x="1376805" y="298927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Puolivapaa piirto 27"/>
            <p:cNvSpPr/>
            <p:nvPr/>
          </p:nvSpPr>
          <p:spPr>
            <a:xfrm>
              <a:off x="1248959" y="482163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8"/>
            <p:cNvSpPr/>
            <p:nvPr/>
          </p:nvSpPr>
          <p:spPr>
            <a:xfrm flipH="1">
              <a:off x="1944542" y="482163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33"/>
            <p:cNvSpPr/>
            <p:nvPr/>
          </p:nvSpPr>
          <p:spPr>
            <a:xfrm rot="20963845">
              <a:off x="1897951" y="3022033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29"/>
            <p:cNvSpPr/>
            <p:nvPr/>
          </p:nvSpPr>
          <p:spPr>
            <a:xfrm rot="21331870" flipH="1">
              <a:off x="965141" y="927470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8"/>
            <p:cNvSpPr/>
            <p:nvPr/>
          </p:nvSpPr>
          <p:spPr>
            <a:xfrm>
              <a:off x="865883" y="644927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Ellipsi 49"/>
            <p:cNvSpPr/>
            <p:nvPr/>
          </p:nvSpPr>
          <p:spPr>
            <a:xfrm>
              <a:off x="2143641" y="646046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/>
            <p:cNvSpPr/>
            <p:nvPr/>
          </p:nvSpPr>
          <p:spPr>
            <a:xfrm>
              <a:off x="1266173" y="2003854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3"/>
            <p:cNvSpPr/>
            <p:nvPr/>
          </p:nvSpPr>
          <p:spPr>
            <a:xfrm rot="1595818">
              <a:off x="1283556" y="16596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2"/>
            <p:cNvSpPr/>
            <p:nvPr/>
          </p:nvSpPr>
          <p:spPr>
            <a:xfrm>
              <a:off x="1487846" y="212701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63"/>
            <p:cNvSpPr/>
            <p:nvPr/>
          </p:nvSpPr>
          <p:spPr>
            <a:xfrm>
              <a:off x="1576313" y="2324834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31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55591">
              <a:off x="792377" y="242595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08093" y="685904"/>
            <a:ext cx="7788925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How old was Helen when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she</a:t>
            </a:r>
            <a:r>
              <a:rPr lang="et-EE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became </a:t>
            </a:r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deaf and blind?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2059331" y="5096311"/>
            <a:ext cx="30710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5400" b="1" dirty="0"/>
              <a:t>Two </a:t>
            </a:r>
            <a:r>
              <a:rPr lang="et-EE" sz="5400" b="1" dirty="0" err="1"/>
              <a:t>years</a:t>
            </a:r>
            <a:endParaRPr lang="et-EE" sz="5400" b="1" dirty="0"/>
          </a:p>
        </p:txBody>
      </p:sp>
      <p:sp>
        <p:nvSpPr>
          <p:cNvPr id="4" name="Ristkülik 3"/>
          <p:cNvSpPr/>
          <p:nvPr/>
        </p:nvSpPr>
        <p:spPr>
          <a:xfrm>
            <a:off x="6803748" y="4756288"/>
            <a:ext cx="28260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5400" b="1" dirty="0" smtClean="0"/>
              <a:t>Nineteen</a:t>
            </a:r>
          </a:p>
          <a:p>
            <a:r>
              <a:rPr lang="et-EE" sz="5400" b="1" dirty="0" err="1" smtClean="0"/>
              <a:t>months</a:t>
            </a:r>
            <a:endParaRPr lang="et-EE" sz="5400" b="1" dirty="0"/>
          </a:p>
        </p:txBody>
      </p:sp>
      <p:grpSp>
        <p:nvGrpSpPr>
          <p:cNvPr id="5" name="Group 23"/>
          <p:cNvGrpSpPr/>
          <p:nvPr/>
        </p:nvGrpSpPr>
        <p:grpSpPr>
          <a:xfrm>
            <a:off x="383089" y="1167787"/>
            <a:ext cx="1720222" cy="5475383"/>
            <a:chOff x="792377" y="242595"/>
            <a:chExt cx="1849471" cy="6393374"/>
          </a:xfrm>
        </p:grpSpPr>
        <p:sp>
          <p:nvSpPr>
            <p:cNvPr id="7" name="Pyöristetty suorakulmio 25"/>
            <p:cNvSpPr/>
            <p:nvPr/>
          </p:nvSpPr>
          <p:spPr>
            <a:xfrm>
              <a:off x="1376805" y="298927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27"/>
            <p:cNvSpPr/>
            <p:nvPr/>
          </p:nvSpPr>
          <p:spPr>
            <a:xfrm>
              <a:off x="1248959" y="482163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Puolivapaa piirto 28"/>
            <p:cNvSpPr/>
            <p:nvPr/>
          </p:nvSpPr>
          <p:spPr>
            <a:xfrm flipH="1">
              <a:off x="1944542" y="482163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33"/>
            <p:cNvSpPr/>
            <p:nvPr/>
          </p:nvSpPr>
          <p:spPr>
            <a:xfrm rot="20963845">
              <a:off x="1897951" y="3022033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29"/>
            <p:cNvSpPr/>
            <p:nvPr/>
          </p:nvSpPr>
          <p:spPr>
            <a:xfrm rot="21331870" flipH="1">
              <a:off x="965141" y="927470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Ellipsi 48"/>
            <p:cNvSpPr/>
            <p:nvPr/>
          </p:nvSpPr>
          <p:spPr>
            <a:xfrm>
              <a:off x="865883" y="644927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Ellipsi 49"/>
            <p:cNvSpPr/>
            <p:nvPr/>
          </p:nvSpPr>
          <p:spPr>
            <a:xfrm>
              <a:off x="2143641" y="646046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18"/>
            <p:cNvSpPr/>
            <p:nvPr/>
          </p:nvSpPr>
          <p:spPr>
            <a:xfrm>
              <a:off x="1266173" y="2003854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Puolivapaa piirto 23"/>
            <p:cNvSpPr/>
            <p:nvPr/>
          </p:nvSpPr>
          <p:spPr>
            <a:xfrm rot="1595818">
              <a:off x="1283556" y="16596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Ellipsi 62"/>
            <p:cNvSpPr/>
            <p:nvPr/>
          </p:nvSpPr>
          <p:spPr>
            <a:xfrm>
              <a:off x="1487846" y="212701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63"/>
            <p:cNvSpPr/>
            <p:nvPr/>
          </p:nvSpPr>
          <p:spPr>
            <a:xfrm>
              <a:off x="1576313" y="2324834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18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55591">
              <a:off x="792377" y="242595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23"/>
          <p:cNvGrpSpPr/>
          <p:nvPr/>
        </p:nvGrpSpPr>
        <p:grpSpPr>
          <a:xfrm flipH="1">
            <a:off x="9820800" y="1050528"/>
            <a:ext cx="1741965" cy="5475383"/>
            <a:chOff x="792377" y="242595"/>
            <a:chExt cx="1849471" cy="6393374"/>
          </a:xfrm>
        </p:grpSpPr>
        <p:sp>
          <p:nvSpPr>
            <p:cNvPr id="20" name="Pyöristetty suorakulmio 25"/>
            <p:cNvSpPr/>
            <p:nvPr/>
          </p:nvSpPr>
          <p:spPr>
            <a:xfrm>
              <a:off x="1376805" y="298927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Puolivapaa piirto 27"/>
            <p:cNvSpPr/>
            <p:nvPr/>
          </p:nvSpPr>
          <p:spPr>
            <a:xfrm>
              <a:off x="1248959" y="482163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8"/>
            <p:cNvSpPr/>
            <p:nvPr/>
          </p:nvSpPr>
          <p:spPr>
            <a:xfrm flipH="1">
              <a:off x="1944542" y="482163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33"/>
            <p:cNvSpPr/>
            <p:nvPr/>
          </p:nvSpPr>
          <p:spPr>
            <a:xfrm rot="20963845">
              <a:off x="1897951" y="3022033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29"/>
            <p:cNvSpPr/>
            <p:nvPr/>
          </p:nvSpPr>
          <p:spPr>
            <a:xfrm rot="21331870" flipH="1">
              <a:off x="965141" y="927470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8"/>
            <p:cNvSpPr/>
            <p:nvPr/>
          </p:nvSpPr>
          <p:spPr>
            <a:xfrm>
              <a:off x="865883" y="644927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Ellipsi 49"/>
            <p:cNvSpPr/>
            <p:nvPr/>
          </p:nvSpPr>
          <p:spPr>
            <a:xfrm>
              <a:off x="2143641" y="646046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/>
            <p:cNvSpPr/>
            <p:nvPr/>
          </p:nvSpPr>
          <p:spPr>
            <a:xfrm>
              <a:off x="1266173" y="2003854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3"/>
            <p:cNvSpPr/>
            <p:nvPr/>
          </p:nvSpPr>
          <p:spPr>
            <a:xfrm rot="1595818">
              <a:off x="1283556" y="16596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2"/>
            <p:cNvSpPr/>
            <p:nvPr/>
          </p:nvSpPr>
          <p:spPr>
            <a:xfrm>
              <a:off x="1487846" y="212701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63"/>
            <p:cNvSpPr/>
            <p:nvPr/>
          </p:nvSpPr>
          <p:spPr>
            <a:xfrm>
              <a:off x="1576313" y="2324834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31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55591">
              <a:off x="792377" y="242595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892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0604" y="1659477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1172079" y="1320800"/>
            <a:ext cx="1560104" cy="4674540"/>
            <a:chOff x="1373643" y="1688660"/>
            <a:chExt cx="1511273" cy="5036178"/>
          </a:xfrm>
        </p:grpSpPr>
        <p:sp>
          <p:nvSpPr>
            <p:cNvPr id="4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90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08093" y="685904"/>
            <a:ext cx="7788925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Who came to be Helen's teacher?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2383382" y="4716051"/>
            <a:ext cx="18676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5400" b="1" dirty="0"/>
              <a:t>Mary </a:t>
            </a:r>
            <a:endParaRPr lang="et-EE" sz="5400" b="1" dirty="0" smtClean="0"/>
          </a:p>
          <a:p>
            <a:pPr algn="ctr"/>
            <a:r>
              <a:rPr lang="et-EE" sz="5400" b="1" dirty="0" smtClean="0"/>
              <a:t>Smith</a:t>
            </a:r>
            <a:endParaRPr lang="et-EE" sz="5400" b="1" dirty="0"/>
          </a:p>
        </p:txBody>
      </p:sp>
      <p:sp>
        <p:nvSpPr>
          <p:cNvPr id="4" name="Ristkülik 3"/>
          <p:cNvSpPr/>
          <p:nvPr/>
        </p:nvSpPr>
        <p:spPr>
          <a:xfrm>
            <a:off x="7173469" y="4611698"/>
            <a:ext cx="24235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5400" b="1" dirty="0"/>
              <a:t>Anne </a:t>
            </a:r>
            <a:endParaRPr lang="et-EE" sz="5400" b="1" dirty="0" smtClean="0"/>
          </a:p>
          <a:p>
            <a:r>
              <a:rPr lang="et-EE" sz="5400" b="1" dirty="0" err="1" smtClean="0"/>
              <a:t>Sullivan</a:t>
            </a:r>
            <a:endParaRPr lang="et-EE" sz="5400" b="1" dirty="0"/>
          </a:p>
        </p:txBody>
      </p:sp>
      <p:grpSp>
        <p:nvGrpSpPr>
          <p:cNvPr id="5" name="Group 23"/>
          <p:cNvGrpSpPr/>
          <p:nvPr/>
        </p:nvGrpSpPr>
        <p:grpSpPr>
          <a:xfrm>
            <a:off x="383089" y="1167787"/>
            <a:ext cx="1720222" cy="5475383"/>
            <a:chOff x="792377" y="242595"/>
            <a:chExt cx="1849471" cy="6393374"/>
          </a:xfrm>
        </p:grpSpPr>
        <p:sp>
          <p:nvSpPr>
            <p:cNvPr id="7" name="Pyöristetty suorakulmio 25"/>
            <p:cNvSpPr/>
            <p:nvPr/>
          </p:nvSpPr>
          <p:spPr>
            <a:xfrm>
              <a:off x="1376805" y="298927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27"/>
            <p:cNvSpPr/>
            <p:nvPr/>
          </p:nvSpPr>
          <p:spPr>
            <a:xfrm>
              <a:off x="1248959" y="482163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Puolivapaa piirto 28"/>
            <p:cNvSpPr/>
            <p:nvPr/>
          </p:nvSpPr>
          <p:spPr>
            <a:xfrm flipH="1">
              <a:off x="1944542" y="482163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33"/>
            <p:cNvSpPr/>
            <p:nvPr/>
          </p:nvSpPr>
          <p:spPr>
            <a:xfrm rot="20963845">
              <a:off x="1897951" y="3022033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29"/>
            <p:cNvSpPr/>
            <p:nvPr/>
          </p:nvSpPr>
          <p:spPr>
            <a:xfrm rot="21331870" flipH="1">
              <a:off x="965141" y="927470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Ellipsi 48"/>
            <p:cNvSpPr/>
            <p:nvPr/>
          </p:nvSpPr>
          <p:spPr>
            <a:xfrm>
              <a:off x="865883" y="644927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Ellipsi 49"/>
            <p:cNvSpPr/>
            <p:nvPr/>
          </p:nvSpPr>
          <p:spPr>
            <a:xfrm>
              <a:off x="2143641" y="646046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18"/>
            <p:cNvSpPr/>
            <p:nvPr/>
          </p:nvSpPr>
          <p:spPr>
            <a:xfrm>
              <a:off x="1266173" y="2003854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Puolivapaa piirto 23"/>
            <p:cNvSpPr/>
            <p:nvPr/>
          </p:nvSpPr>
          <p:spPr>
            <a:xfrm rot="1595818">
              <a:off x="1283556" y="16596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Ellipsi 62"/>
            <p:cNvSpPr/>
            <p:nvPr/>
          </p:nvSpPr>
          <p:spPr>
            <a:xfrm>
              <a:off x="1487846" y="212701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63"/>
            <p:cNvSpPr/>
            <p:nvPr/>
          </p:nvSpPr>
          <p:spPr>
            <a:xfrm>
              <a:off x="1576313" y="2324834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18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55591">
              <a:off x="792377" y="242595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23"/>
          <p:cNvGrpSpPr/>
          <p:nvPr/>
        </p:nvGrpSpPr>
        <p:grpSpPr>
          <a:xfrm flipH="1">
            <a:off x="9820800" y="1050528"/>
            <a:ext cx="1741965" cy="5475383"/>
            <a:chOff x="792377" y="242595"/>
            <a:chExt cx="1849471" cy="6393374"/>
          </a:xfrm>
        </p:grpSpPr>
        <p:sp>
          <p:nvSpPr>
            <p:cNvPr id="20" name="Pyöristetty suorakulmio 25"/>
            <p:cNvSpPr/>
            <p:nvPr/>
          </p:nvSpPr>
          <p:spPr>
            <a:xfrm>
              <a:off x="1376805" y="298927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Puolivapaa piirto 27"/>
            <p:cNvSpPr/>
            <p:nvPr/>
          </p:nvSpPr>
          <p:spPr>
            <a:xfrm>
              <a:off x="1248959" y="482163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8"/>
            <p:cNvSpPr/>
            <p:nvPr/>
          </p:nvSpPr>
          <p:spPr>
            <a:xfrm flipH="1">
              <a:off x="1944542" y="482163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33"/>
            <p:cNvSpPr/>
            <p:nvPr/>
          </p:nvSpPr>
          <p:spPr>
            <a:xfrm rot="20963845">
              <a:off x="1897951" y="3022033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29"/>
            <p:cNvSpPr/>
            <p:nvPr/>
          </p:nvSpPr>
          <p:spPr>
            <a:xfrm rot="21331870" flipH="1">
              <a:off x="965141" y="927470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8"/>
            <p:cNvSpPr/>
            <p:nvPr/>
          </p:nvSpPr>
          <p:spPr>
            <a:xfrm>
              <a:off x="865883" y="644927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Ellipsi 49"/>
            <p:cNvSpPr/>
            <p:nvPr/>
          </p:nvSpPr>
          <p:spPr>
            <a:xfrm>
              <a:off x="2143641" y="646046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/>
            <p:cNvSpPr/>
            <p:nvPr/>
          </p:nvSpPr>
          <p:spPr>
            <a:xfrm>
              <a:off x="1266173" y="2003854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3"/>
            <p:cNvSpPr/>
            <p:nvPr/>
          </p:nvSpPr>
          <p:spPr>
            <a:xfrm rot="1595818">
              <a:off x="1283556" y="16596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2"/>
            <p:cNvSpPr/>
            <p:nvPr/>
          </p:nvSpPr>
          <p:spPr>
            <a:xfrm>
              <a:off x="1487846" y="2127013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63"/>
            <p:cNvSpPr/>
            <p:nvPr/>
          </p:nvSpPr>
          <p:spPr>
            <a:xfrm>
              <a:off x="1576313" y="2324834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31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55591">
              <a:off x="792377" y="242595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0219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0604" y="1659477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walking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1172079" y="1320800"/>
            <a:ext cx="1560104" cy="4674540"/>
            <a:chOff x="1373643" y="1688660"/>
            <a:chExt cx="1511273" cy="5036178"/>
          </a:xfrm>
        </p:grpSpPr>
        <p:sp>
          <p:nvSpPr>
            <p:cNvPr id="4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6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8115" y="355906"/>
            <a:ext cx="7788925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What was Anne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Sullivan's</a:t>
            </a:r>
            <a:r>
              <a:rPr lang="et-EE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nationality</a:t>
            </a:r>
            <a:r>
              <a:rPr lang="en-US" sz="60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2293518" y="4716051"/>
            <a:ext cx="2047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5400" b="1" dirty="0"/>
              <a:t>British</a:t>
            </a:r>
          </a:p>
        </p:txBody>
      </p:sp>
      <p:sp>
        <p:nvSpPr>
          <p:cNvPr id="4" name="Ristkülik 3"/>
          <p:cNvSpPr/>
          <p:nvPr/>
        </p:nvSpPr>
        <p:spPr>
          <a:xfrm>
            <a:off x="7930862" y="4723238"/>
            <a:ext cx="1433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5400" b="1" dirty="0" err="1"/>
              <a:t>Irish</a:t>
            </a:r>
            <a:endParaRPr lang="et-EE" sz="5400" b="1" dirty="0"/>
          </a:p>
        </p:txBody>
      </p:sp>
      <p:grpSp>
        <p:nvGrpSpPr>
          <p:cNvPr id="32" name="Group 44"/>
          <p:cNvGrpSpPr/>
          <p:nvPr/>
        </p:nvGrpSpPr>
        <p:grpSpPr>
          <a:xfrm>
            <a:off x="372805" y="1669514"/>
            <a:ext cx="1795547" cy="4939677"/>
            <a:chOff x="7026921" y="1332033"/>
            <a:chExt cx="1795547" cy="4939677"/>
          </a:xfrm>
        </p:grpSpPr>
        <p:sp>
          <p:nvSpPr>
            <p:cNvPr id="33" name="Pyöristetty suorakulmio 17"/>
            <p:cNvSpPr/>
            <p:nvPr/>
          </p:nvSpPr>
          <p:spPr>
            <a:xfrm>
              <a:off x="7577605" y="340992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18"/>
            <p:cNvSpPr/>
            <p:nvPr/>
          </p:nvSpPr>
          <p:spPr>
            <a:xfrm>
              <a:off x="7470607" y="241256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22"/>
            <p:cNvSpPr/>
            <p:nvPr/>
          </p:nvSpPr>
          <p:spPr>
            <a:xfrm rot="752990" flipH="1">
              <a:off x="7212393" y="152537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3"/>
            <p:cNvSpPr/>
            <p:nvPr/>
          </p:nvSpPr>
          <p:spPr>
            <a:xfrm>
              <a:off x="7263939" y="200361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Ellipsi 54"/>
            <p:cNvSpPr/>
            <p:nvPr/>
          </p:nvSpPr>
          <p:spPr>
            <a:xfrm>
              <a:off x="7096938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Ellipsi 55"/>
            <p:cNvSpPr/>
            <p:nvPr/>
          </p:nvSpPr>
          <p:spPr>
            <a:xfrm>
              <a:off x="8346262" y="60962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2"/>
            <p:cNvSpPr/>
            <p:nvPr/>
          </p:nvSpPr>
          <p:spPr>
            <a:xfrm>
              <a:off x="8157413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Puolivapaa piirto 42"/>
            <p:cNvSpPr/>
            <p:nvPr/>
          </p:nvSpPr>
          <p:spPr>
            <a:xfrm flipH="1">
              <a:off x="7026921" y="5235378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Puolivapaa piirto 22"/>
            <p:cNvSpPr/>
            <p:nvPr/>
          </p:nvSpPr>
          <p:spPr>
            <a:xfrm rot="20847010">
              <a:off x="8015058" y="152537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42" name="Picture 27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604076" y="877598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oup 45"/>
          <p:cNvGrpSpPr/>
          <p:nvPr/>
        </p:nvGrpSpPr>
        <p:grpSpPr>
          <a:xfrm>
            <a:off x="9597018" y="2690978"/>
            <a:ext cx="2144489" cy="4064520"/>
            <a:chOff x="9722461" y="2402507"/>
            <a:chExt cx="2144489" cy="4064520"/>
          </a:xfrm>
        </p:grpSpPr>
        <p:sp>
          <p:nvSpPr>
            <p:cNvPr id="44" name="Pyöristetty suorakulmio 17"/>
            <p:cNvSpPr/>
            <p:nvPr/>
          </p:nvSpPr>
          <p:spPr>
            <a:xfrm>
              <a:off x="10471240" y="38088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5" name="Ellipsi 18"/>
            <p:cNvSpPr/>
            <p:nvPr/>
          </p:nvSpPr>
          <p:spPr>
            <a:xfrm>
              <a:off x="10364242" y="28114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6" name="Puolivapaa piirto 21"/>
            <p:cNvSpPr/>
            <p:nvPr/>
          </p:nvSpPr>
          <p:spPr>
            <a:xfrm>
              <a:off x="10993882" y="3941113"/>
              <a:ext cx="288566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7" name="Puolivapaa piirto 23"/>
            <p:cNvSpPr/>
            <p:nvPr/>
          </p:nvSpPr>
          <p:spPr>
            <a:xfrm>
              <a:off x="10157574" y="24025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8" name="Ellipsi 54"/>
            <p:cNvSpPr/>
            <p:nvPr/>
          </p:nvSpPr>
          <p:spPr>
            <a:xfrm>
              <a:off x="9990573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9" name="Ellipsi 55"/>
            <p:cNvSpPr/>
            <p:nvPr/>
          </p:nvSpPr>
          <p:spPr>
            <a:xfrm>
              <a:off x="11239897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0" name="Freeform 36"/>
            <p:cNvSpPr/>
            <p:nvPr/>
          </p:nvSpPr>
          <p:spPr>
            <a:xfrm>
              <a:off x="11116075" y="524222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" name="Puolivapaa piirto 21"/>
            <p:cNvSpPr/>
            <p:nvPr/>
          </p:nvSpPr>
          <p:spPr>
            <a:xfrm flipH="1">
              <a:off x="10333692" y="3930023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52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722461" y="5213255"/>
              <a:ext cx="896190" cy="1030313"/>
            </a:xfrm>
            <a:prstGeom prst="rect">
              <a:avLst/>
            </a:prstGeom>
          </p:spPr>
        </p:pic>
        <p:pic>
          <p:nvPicPr>
            <p:cNvPr id="53" name="Picture 3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0541960" y="5541302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140314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187</Words>
  <Application>Microsoft Office PowerPoint</Application>
  <PresentationFormat>Laiekraan</PresentationFormat>
  <Paragraphs>44</Paragraphs>
  <Slides>18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MV Boli</vt:lpstr>
      <vt:lpstr>Segoe UI</vt:lpstr>
      <vt:lpstr>1_Office Theme</vt:lpstr>
      <vt:lpstr>PowerPointi esitlus</vt:lpstr>
      <vt:lpstr>Stand up!</vt:lpstr>
      <vt:lpstr>Start walking!</vt:lpstr>
      <vt:lpstr>Where was Helen Keller born?</vt:lpstr>
      <vt:lpstr>How old was Helen when she became deaf and blind?</vt:lpstr>
      <vt:lpstr>Keep walking!</vt:lpstr>
      <vt:lpstr>Who came to be Helen's teacher?</vt:lpstr>
      <vt:lpstr>Keep walking!</vt:lpstr>
      <vt:lpstr>What was Anne Sullivan's nationality?</vt:lpstr>
      <vt:lpstr>How many siblings did Helen have?</vt:lpstr>
      <vt:lpstr>What significant event happened in Helen's life on  March 3, 1887?</vt:lpstr>
      <vt:lpstr>Keep walking!</vt:lpstr>
      <vt:lpstr>What was Anne's first priority in teaching Helen?</vt:lpstr>
      <vt:lpstr>What method did Anne use to teach Helen?</vt:lpstr>
      <vt:lpstr>Keep walking!</vt:lpstr>
      <vt:lpstr>What word helped Helen understand the connection between objects and letters?</vt:lpstr>
      <vt:lpstr>How many words did Helen learn to spell on the day she understood the concept of words?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Reelika Kiivit</cp:lastModifiedBy>
  <cp:revision>35</cp:revision>
  <dcterms:created xsi:type="dcterms:W3CDTF">2019-02-06T08:06:42Z</dcterms:created>
  <dcterms:modified xsi:type="dcterms:W3CDTF">2025-01-13T11:12:52Z</dcterms:modified>
</cp:coreProperties>
</file>